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0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5" r:id="rId4"/>
    <p:sldId id="273" r:id="rId5"/>
    <p:sldId id="276" r:id="rId6"/>
    <p:sldId id="274" r:id="rId7"/>
    <p:sldId id="286" r:id="rId8"/>
    <p:sldId id="267" r:id="rId9"/>
    <p:sldId id="284" r:id="rId10"/>
    <p:sldId id="303" r:id="rId11"/>
    <p:sldId id="296" r:id="rId12"/>
    <p:sldId id="295" r:id="rId13"/>
    <p:sldId id="297" r:id="rId14"/>
    <p:sldId id="298" r:id="rId15"/>
    <p:sldId id="299" r:id="rId16"/>
    <p:sldId id="266" r:id="rId17"/>
    <p:sldId id="263" r:id="rId18"/>
    <p:sldId id="272" r:id="rId19"/>
    <p:sldId id="300" r:id="rId20"/>
    <p:sldId id="277" r:id="rId21"/>
    <p:sldId id="301" r:id="rId22"/>
    <p:sldId id="290" r:id="rId23"/>
    <p:sldId id="288" r:id="rId24"/>
    <p:sldId id="302" r:id="rId25"/>
    <p:sldId id="293" r:id="rId26"/>
    <p:sldId id="304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B8E1"/>
    <a:srgbClr val="4098D4"/>
    <a:srgbClr val="2980B9"/>
    <a:srgbClr val="1F608B"/>
    <a:srgbClr val="8FAD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0F8E-0144-4D2E-BB4A-1BFE014E186E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1DDD0-9BEE-4DF6-BFC5-DBA82716B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7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5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43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97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6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2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1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93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820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417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4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77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35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2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4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34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2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0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5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5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29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86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1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8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0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1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5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1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9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8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6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8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7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7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7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D587F-DF9B-4025-8A29-602EB4D2A1EF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3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jp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image" Target="../media/image1.jpg"/><Relationship Id="rId4" Type="http://schemas.openxmlformats.org/officeDocument/2006/relationships/tags" Target="../tags/tag28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ranyonsue/p/5984001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1.jpg"/><Relationship Id="rId4" Type="http://schemas.openxmlformats.org/officeDocument/2006/relationships/tags" Target="../tags/tag34.xml"/><Relationship Id="rId9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../media/image1.jpg"/><Relationship Id="rId4" Type="http://schemas.openxmlformats.org/officeDocument/2006/relationships/tags" Target="../tags/tag22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624087" y="2171848"/>
            <a:ext cx="62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600" dirty="0">
                <a:latin typeface="Arial Black" panose="020B0A04020102020204" pitchFamily="34" charset="0"/>
                <a:cs typeface="+mn-ea"/>
                <a:sym typeface="+mn-lt"/>
              </a:rPr>
              <a:t>Chatbot Kitten</a:t>
            </a:r>
            <a:endParaRPr lang="zh-CN" altLang="en-US" sz="36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455133" y="1173559"/>
            <a:ext cx="45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计算机前沿与技术</a:t>
            </a:r>
          </a:p>
        </p:txBody>
      </p:sp>
      <p:sp>
        <p:nvSpPr>
          <p:cNvPr id="7" name="PA_文本框 2"/>
          <p:cNvSpPr txBox="1"/>
          <p:nvPr>
            <p:custDataLst>
              <p:tags r:id="rId4"/>
            </p:custDataLst>
          </p:nvPr>
        </p:nvSpPr>
        <p:spPr>
          <a:xfrm>
            <a:off x="669490" y="3438662"/>
            <a:ext cx="6096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cs typeface="+mn-ea"/>
                <a:sym typeface="+mn-lt"/>
              </a:rPr>
              <a:t>组长</a:t>
            </a:r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(</a:t>
            </a:r>
            <a:r>
              <a:rPr lang="zh-CN" altLang="en-US" sz="2400" spc="300" dirty="0">
                <a:solidFill>
                  <a:schemeClr val="accent1"/>
                </a:solidFill>
                <a:cs typeface="+mn-ea"/>
                <a:sym typeface="+mn-lt"/>
              </a:rPr>
              <a:t>演讲人</a:t>
            </a:r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r>
              <a:rPr lang="zh-CN" altLang="en-US" sz="2400" spc="300" dirty="0">
                <a:solidFill>
                  <a:schemeClr val="accent1"/>
                </a:solidFill>
                <a:cs typeface="+mn-ea"/>
                <a:sym typeface="+mn-lt"/>
              </a:rPr>
              <a:t>：谢建福</a:t>
            </a:r>
            <a:endParaRPr lang="en-US" altLang="zh-CN" sz="2400" spc="300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sz="2400" spc="300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sz="1600" spc="300" dirty="0">
                <a:solidFill>
                  <a:schemeClr val="accent1"/>
                </a:solidFill>
                <a:cs typeface="+mn-ea"/>
                <a:sym typeface="+mn-lt"/>
              </a:rPr>
              <a:t>组员：</a:t>
            </a:r>
            <a:r>
              <a:rPr lang="zh-CN" altLang="en-US" sz="1600" spc="300" dirty="0">
                <a:solidFill>
                  <a:schemeClr val="accent1"/>
                </a:solidFill>
                <a:cs typeface="+mn-ea"/>
              </a:rPr>
              <a:t>李宇恒、李麒麟</a:t>
            </a:r>
            <a:endParaRPr lang="en-US" altLang="zh-CN" sz="1600" spc="300" dirty="0">
              <a:solidFill>
                <a:schemeClr val="accent1"/>
              </a:solidFill>
              <a:cs typeface="+mn-ea"/>
            </a:endParaRPr>
          </a:p>
          <a:p>
            <a:r>
              <a:rPr lang="en-US" altLang="zh-CN" sz="1600" spc="300" dirty="0">
                <a:solidFill>
                  <a:schemeClr val="accent1"/>
                </a:solidFill>
                <a:cs typeface="+mn-ea"/>
              </a:rPr>
              <a:t>        </a:t>
            </a:r>
            <a:r>
              <a:rPr lang="zh-CN" altLang="en-US" sz="1600" spc="300" dirty="0">
                <a:solidFill>
                  <a:schemeClr val="accent1"/>
                </a:solidFill>
                <a:cs typeface="+mn-ea"/>
              </a:rPr>
              <a:t>白玛央金、次卓嘎</a:t>
            </a:r>
          </a:p>
          <a:p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143473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650240" y="2346960"/>
            <a:ext cx="10891520" cy="3058160"/>
            <a:chOff x="721362" y="1229360"/>
            <a:chExt cx="10891518" cy="5435599"/>
          </a:xfrm>
        </p:grpSpPr>
        <p:grpSp>
          <p:nvGrpSpPr>
            <p:cNvPr id="6" name="组合 5"/>
            <p:cNvGrpSpPr/>
            <p:nvPr/>
          </p:nvGrpSpPr>
          <p:grpSpPr>
            <a:xfrm>
              <a:off x="1847148" y="2393496"/>
              <a:ext cx="3572553" cy="2294964"/>
              <a:chOff x="1351081" y="2201638"/>
              <a:chExt cx="4448567" cy="2857705"/>
            </a:xfrm>
          </p:grpSpPr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721362" y="1229360"/>
              <a:ext cx="10891518" cy="5435599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    这个项目使用了我的阿里云服务器来接收网络请求并返回</a:t>
              </a:r>
              <a:r>
                <a:rPr lang="en-US" altLang="zh-CN" sz="2400" dirty="0">
                  <a:cs typeface="+mn-ea"/>
                  <a:sym typeface="+mn-lt"/>
                </a:rPr>
                <a:t>answer</a:t>
              </a:r>
              <a:r>
                <a:rPr lang="zh-CN" altLang="en-US" sz="2400" dirty="0">
                  <a:cs typeface="+mn-ea"/>
                  <a:sym typeface="+mn-lt"/>
                </a:rPr>
                <a:t>，搭建环境是</a:t>
              </a:r>
              <a:r>
                <a:rPr lang="en-US" altLang="zh-CN" sz="2400" dirty="0">
                  <a:cs typeface="+mn-ea"/>
                  <a:sym typeface="+mn-lt"/>
                </a:rPr>
                <a:t>Cent OS7.3 + Python3.6 +  django2.1.5 + </a:t>
              </a:r>
              <a:r>
                <a:rPr lang="en-US" altLang="zh-CN" sz="2400" dirty="0" err="1">
                  <a:cs typeface="+mn-ea"/>
                  <a:sym typeface="+mn-lt"/>
                </a:rPr>
                <a:t>uWSGI</a:t>
              </a:r>
              <a:r>
                <a:rPr lang="en-US" altLang="zh-CN" sz="2400" dirty="0">
                  <a:cs typeface="+mn-ea"/>
                  <a:sym typeface="+mn-lt"/>
                </a:rPr>
                <a:t> + Nginx</a:t>
              </a:r>
              <a:r>
                <a:rPr lang="zh-CN" altLang="en-US" sz="2400" dirty="0">
                  <a:cs typeface="+mn-ea"/>
                  <a:sym typeface="+mn-lt"/>
                </a:rPr>
                <a:t>，由于服务器的搭建不好讲，所以不讲解如何实现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    </a:t>
              </a:r>
              <a:r>
                <a:rPr lang="zh-CN" altLang="en-US" sz="2400" dirty="0">
                  <a:cs typeface="+mn-ea"/>
                  <a:sym typeface="+mn-lt"/>
                </a:rPr>
                <a:t>微信小程序，开发比较简单，由于微信小程序只支持</a:t>
              </a:r>
              <a:r>
                <a:rPr lang="en-US" altLang="zh-CN" sz="2400" dirty="0">
                  <a:cs typeface="+mn-ea"/>
                  <a:sym typeface="+mn-lt"/>
                </a:rPr>
                <a:t>https</a:t>
              </a:r>
              <a:r>
                <a:rPr lang="zh-CN" altLang="en-US" sz="2400" dirty="0">
                  <a:cs typeface="+mn-ea"/>
                  <a:sym typeface="+mn-lt"/>
                </a:rPr>
                <a:t>，而我的服务器没有备案也没有申请</a:t>
              </a:r>
              <a:r>
                <a:rPr lang="en-US" altLang="zh-CN" sz="2400" dirty="0">
                  <a:cs typeface="+mn-ea"/>
                  <a:sym typeface="+mn-lt"/>
                </a:rPr>
                <a:t>https</a:t>
              </a:r>
              <a:r>
                <a:rPr lang="zh-CN" altLang="en-US" sz="2400" dirty="0">
                  <a:cs typeface="+mn-ea"/>
                  <a:sym typeface="+mn-lt"/>
                </a:rPr>
                <a:t>，所以我的</a:t>
              </a:r>
              <a:r>
                <a:rPr lang="en-US" altLang="zh-CN" sz="2400" dirty="0">
                  <a:cs typeface="+mn-ea"/>
                  <a:sym typeface="+mn-lt"/>
                </a:rPr>
                <a:t>Demo</a:t>
              </a:r>
              <a:r>
                <a:rPr lang="zh-CN" altLang="en-US" sz="2400" dirty="0">
                  <a:cs typeface="+mn-ea"/>
                  <a:sym typeface="+mn-lt"/>
                </a:rPr>
                <a:t>是在调试模式下写的。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    在座对网站</a:t>
              </a:r>
              <a:r>
                <a:rPr lang="en-US" altLang="zh-CN" sz="2400" dirty="0">
                  <a:cs typeface="+mn-ea"/>
                  <a:sym typeface="+mn-lt"/>
                </a:rPr>
                <a:t>/APP</a:t>
              </a:r>
              <a:r>
                <a:rPr lang="zh-CN" altLang="en-US" sz="2400" dirty="0">
                  <a:cs typeface="+mn-ea"/>
                  <a:sym typeface="+mn-lt"/>
                </a:rPr>
                <a:t>前端、服务器后端感兴趣的同学私下可以探讨一起做点玩具什么的，这个</a:t>
              </a:r>
              <a:r>
                <a:rPr lang="en-US" altLang="zh-CN" sz="2400" dirty="0">
                  <a:cs typeface="+mn-ea"/>
                  <a:sym typeface="+mn-lt"/>
                </a:rPr>
                <a:t>PPT</a:t>
              </a:r>
              <a:r>
                <a:rPr lang="zh-CN" altLang="en-US" sz="2400" dirty="0">
                  <a:cs typeface="+mn-ea"/>
                  <a:sym typeface="+mn-lt"/>
                </a:rPr>
                <a:t>只讲解机器人内核的实现过程与原理 。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701040"/>
            <a:ext cx="10916593" cy="5435600"/>
            <a:chOff x="767408" y="701040"/>
            <a:chExt cx="10916591" cy="5435599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爬虫</a:t>
                </a:r>
              </a:p>
            </p:txBody>
          </p:sp>
          <p:sp>
            <p:nvSpPr>
              <p:cNvPr id="25" name="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JSON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文本相似度</a:t>
                </a: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150659" y="701040"/>
              <a:ext cx="5533340" cy="5435599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怎么回答问题？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首先，去除无意义的空格和换行符等。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接着，</a:t>
              </a:r>
              <a:r>
                <a:rPr lang="en-US" altLang="zh-CN" sz="2400" dirty="0">
                  <a:cs typeface="+mn-ea"/>
                  <a:sym typeface="+mn-lt"/>
                </a:rPr>
                <a:t>Kitten</a:t>
              </a:r>
              <a:r>
                <a:rPr lang="zh-CN" altLang="en-US" sz="2400" dirty="0">
                  <a:cs typeface="+mn-ea"/>
                  <a:sym typeface="+mn-lt"/>
                </a:rPr>
                <a:t>回答问题有六个步骤。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First.</a:t>
              </a:r>
              <a:r>
                <a:rPr lang="zh-CN" altLang="en-US" sz="2400" dirty="0">
                  <a:cs typeface="+mn-ea"/>
                  <a:sym typeface="+mn-lt"/>
                </a:rPr>
                <a:t> </a:t>
              </a:r>
              <a:r>
                <a:rPr lang="en-US" altLang="zh-CN" sz="2400" dirty="0">
                  <a:cs typeface="+mn-ea"/>
                  <a:sym typeface="+mn-lt"/>
                </a:rPr>
                <a:t>	  </a:t>
              </a:r>
              <a:r>
                <a:rPr lang="zh-CN" altLang="en-US" sz="2400" dirty="0">
                  <a:cs typeface="+mn-ea"/>
                  <a:sym typeface="+mn-lt"/>
                </a:rPr>
                <a:t>句子为空则回复</a:t>
              </a:r>
              <a:r>
                <a:rPr lang="en-US" altLang="zh-CN" sz="2400" dirty="0">
                  <a:cs typeface="+mn-ea"/>
                  <a:sym typeface="+mn-lt"/>
                </a:rPr>
                <a:t>’</a:t>
              </a:r>
              <a:r>
                <a:rPr lang="zh-CN" altLang="en-US" sz="2400" dirty="0">
                  <a:cs typeface="+mn-ea"/>
                  <a:sym typeface="+mn-lt"/>
                </a:rPr>
                <a:t>怎么不说话呢</a:t>
              </a:r>
              <a:r>
                <a:rPr lang="en-US" altLang="zh-CN" sz="2400" dirty="0">
                  <a:cs typeface="+mn-ea"/>
                  <a:sym typeface="+mn-lt"/>
                </a:rPr>
                <a:t>’</a:t>
              </a:r>
              <a:r>
                <a:rPr lang="zh-CN" altLang="en-US" sz="2400" dirty="0">
                  <a:cs typeface="+mn-ea"/>
                  <a:sym typeface="+mn-lt"/>
                </a:rPr>
                <a:t>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Second. </a:t>
              </a:r>
              <a:r>
                <a:rPr lang="zh-CN" altLang="en-US" sz="2400" dirty="0">
                  <a:cs typeface="+mn-ea"/>
                  <a:sym typeface="+mn-lt"/>
                </a:rPr>
                <a:t>匹配</a:t>
              </a:r>
              <a:r>
                <a:rPr lang="en-US" altLang="zh-CN" sz="2400" dirty="0">
                  <a:cs typeface="+mn-ea"/>
                  <a:sym typeface="+mn-lt"/>
                </a:rPr>
                <a:t>help</a:t>
              </a:r>
              <a:r>
                <a:rPr lang="zh-CN" altLang="en-US" sz="2400" dirty="0">
                  <a:cs typeface="+mn-ea"/>
                  <a:sym typeface="+mn-lt"/>
                </a:rPr>
                <a:t>并回复</a:t>
              </a:r>
              <a:r>
                <a:rPr lang="en-US" altLang="zh-CN" sz="2400" dirty="0">
                  <a:cs typeface="+mn-ea"/>
                  <a:sym typeface="+mn-lt"/>
                </a:rPr>
                <a:t>help</a:t>
              </a:r>
              <a:r>
                <a:rPr lang="zh-CN" altLang="en-US" sz="2400" dirty="0">
                  <a:cs typeface="+mn-ea"/>
                  <a:sym typeface="+mn-lt"/>
                </a:rPr>
                <a:t>对应的字符串。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Third. 	  </a:t>
              </a:r>
              <a:r>
                <a:rPr lang="zh-CN" altLang="en-US" sz="2400" dirty="0">
                  <a:cs typeface="+mn-ea"/>
                  <a:sym typeface="+mn-lt"/>
                </a:rPr>
                <a:t>首字符</a:t>
              </a:r>
              <a:r>
                <a:rPr lang="en-US" altLang="zh-CN" sz="2400" dirty="0">
                  <a:cs typeface="+mn-ea"/>
                  <a:sym typeface="+mn-lt"/>
                </a:rPr>
                <a:t>’@’</a:t>
              </a:r>
              <a:r>
                <a:rPr lang="zh-CN" altLang="en-US" sz="2400" dirty="0">
                  <a:cs typeface="+mn-ea"/>
                  <a:sym typeface="+mn-lt"/>
                </a:rPr>
                <a:t>判断是否使用小工具。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Forth.    </a:t>
              </a:r>
              <a:r>
                <a:rPr lang="zh-CN" altLang="en-US" sz="2400" dirty="0">
                  <a:cs typeface="+mn-ea"/>
                  <a:sym typeface="+mn-lt"/>
                </a:rPr>
                <a:t>与自身信息库</a:t>
              </a:r>
              <a:r>
                <a:rPr lang="en-US" altLang="zh-CN" sz="2400" dirty="0">
                  <a:cs typeface="+mn-ea"/>
                  <a:sym typeface="+mn-lt"/>
                </a:rPr>
                <a:t>(</a:t>
              </a:r>
              <a:r>
                <a:rPr lang="zh-CN" altLang="en-US" sz="2400" dirty="0">
                  <a:cs typeface="+mn-ea"/>
                  <a:sym typeface="+mn-lt"/>
                </a:rPr>
                <a:t>先</a:t>
              </a:r>
              <a:r>
                <a:rPr lang="en-US" altLang="zh-CN" sz="2400" dirty="0">
                  <a:cs typeface="+mn-ea"/>
                  <a:sym typeface="+mn-lt"/>
                </a:rPr>
                <a:t>)</a:t>
              </a:r>
              <a:r>
                <a:rPr lang="zh-CN" altLang="en-US" sz="2400" dirty="0">
                  <a:cs typeface="+mn-ea"/>
                  <a:sym typeface="+mn-lt"/>
                </a:rPr>
                <a:t>和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</a:t>
              </a:r>
              <a:r>
                <a:rPr lang="en-US" altLang="zh-CN" sz="2400" dirty="0">
                  <a:cs typeface="+mn-ea"/>
                  <a:sym typeface="+mn-lt"/>
                </a:rPr>
                <a:t>(</a:t>
              </a:r>
              <a:r>
                <a:rPr lang="zh-CN" altLang="en-US" sz="2400" dirty="0">
                  <a:cs typeface="+mn-ea"/>
                  <a:sym typeface="+mn-lt"/>
                </a:rPr>
                <a:t>后，</a:t>
              </a:r>
              <a:r>
                <a:rPr lang="en-US" altLang="zh-CN" sz="2400" dirty="0">
                  <a:cs typeface="+mn-ea"/>
                  <a:sym typeface="+mn-lt"/>
                </a:rPr>
                <a:t>2w+</a:t>
              </a:r>
              <a:r>
                <a:rPr lang="zh-CN" altLang="en-US" sz="2400" dirty="0">
                  <a:cs typeface="+mn-ea"/>
                  <a:sym typeface="+mn-lt"/>
                </a:rPr>
                <a:t>条</a:t>
              </a:r>
              <a:r>
                <a:rPr lang="en-US" altLang="zh-CN" sz="2400" dirty="0">
                  <a:cs typeface="+mn-ea"/>
                  <a:sym typeface="+mn-lt"/>
                </a:rPr>
                <a:t>)</a:t>
              </a:r>
              <a:r>
                <a:rPr lang="zh-CN" altLang="en-US" sz="2400" dirty="0">
                  <a:cs typeface="+mn-ea"/>
                  <a:sym typeface="+mn-lt"/>
                </a:rPr>
                <a:t>通过相似度算法匹配答案回答。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Fifth.      </a:t>
              </a:r>
              <a:r>
                <a:rPr lang="zh-CN" altLang="en-US" sz="2400" dirty="0">
                  <a:cs typeface="+mn-ea"/>
                  <a:sym typeface="+mn-lt"/>
                </a:rPr>
                <a:t>如果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库中查不到答案，将做回答的猜测，将句子本身和去除无意义的人称代词和语气词等后的句子通过</a:t>
              </a:r>
              <a:r>
                <a:rPr lang="en-US" altLang="zh-CN" sz="2400" dirty="0">
                  <a:cs typeface="+mn-ea"/>
                  <a:sym typeface="+mn-lt"/>
                </a:rPr>
                <a:t>Jieba</a:t>
              </a:r>
              <a:r>
                <a:rPr lang="zh-CN" altLang="en-US" sz="2400" dirty="0">
                  <a:cs typeface="+mn-ea"/>
                  <a:sym typeface="+mn-lt"/>
                </a:rPr>
                <a:t>分词后得到的词的列表进行百度百科搜索。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Sixth.     </a:t>
              </a:r>
              <a:r>
                <a:rPr lang="zh-CN" altLang="en-US" sz="2400" dirty="0">
                  <a:cs typeface="+mn-ea"/>
                  <a:sym typeface="+mn-lt"/>
                </a:rPr>
                <a:t>回答</a:t>
              </a:r>
              <a:r>
                <a:rPr lang="en-US" altLang="zh-CN" sz="2400" dirty="0">
                  <a:cs typeface="+mn-ea"/>
                  <a:sym typeface="+mn-lt"/>
                </a:rPr>
                <a:t>’</a:t>
              </a:r>
              <a:r>
                <a:rPr lang="zh-CN" altLang="en-US" sz="2400" dirty="0">
                  <a:cs typeface="+mn-ea"/>
                  <a:sym typeface="+mn-lt"/>
                </a:rPr>
                <a:t>无法理解</a:t>
              </a:r>
              <a:r>
                <a:rPr lang="en-US" altLang="zh-CN" sz="2400" dirty="0">
                  <a:cs typeface="+mn-ea"/>
                  <a:sym typeface="+mn-lt"/>
                </a:rPr>
                <a:t>’</a:t>
              </a:r>
              <a:r>
                <a:rPr lang="zh-CN" altLang="en-US" sz="2400" dirty="0">
                  <a:cs typeface="+mn-ea"/>
                  <a:sym typeface="+mn-lt"/>
                </a:rPr>
                <a:t>之类的句子。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514B577-5ACF-4F57-A3ED-474E92A63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95" y="2843269"/>
            <a:ext cx="1752734" cy="15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1412776"/>
            <a:ext cx="10916593" cy="4723864"/>
            <a:chOff x="767408" y="1412776"/>
            <a:chExt cx="10916591" cy="4723863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4828920" cy="4535609"/>
              <a:chOff x="6581" y="980439"/>
              <a:chExt cx="6013003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592808" y="1412776"/>
              <a:ext cx="5091191" cy="4723863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都有哪些小工具？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——Kitten</a:t>
              </a:r>
              <a:r>
                <a:rPr lang="zh-CN" altLang="en-US" sz="2400" dirty="0">
                  <a:cs typeface="+mn-ea"/>
                  <a:sym typeface="+mn-lt"/>
                </a:rPr>
                <a:t>除了提供了闲聊功能外，还实现了一些小工具，左图是</a:t>
              </a:r>
              <a:r>
                <a:rPr lang="en-US" altLang="zh-CN" sz="2400" dirty="0">
                  <a:cs typeface="+mn-ea"/>
                  <a:sym typeface="+mn-lt"/>
                </a:rPr>
                <a:t>Kitten</a:t>
              </a:r>
              <a:r>
                <a:rPr lang="zh-CN" altLang="en-US" sz="2400" dirty="0">
                  <a:cs typeface="+mn-ea"/>
                  <a:sym typeface="+mn-lt"/>
                </a:rPr>
                <a:t>的</a:t>
              </a:r>
              <a:r>
                <a:rPr lang="en-US" altLang="zh-CN" sz="2400" dirty="0">
                  <a:cs typeface="+mn-ea"/>
                  <a:sym typeface="+mn-lt"/>
                </a:rPr>
                <a:t>help</a:t>
              </a:r>
              <a:r>
                <a:rPr lang="zh-CN" altLang="en-US" sz="2400" dirty="0">
                  <a:cs typeface="+mn-ea"/>
                  <a:sym typeface="+mn-lt"/>
                </a:rPr>
                <a:t>功能的回复，也是实现的小工具的类别。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（除了这些还有一个小工具，因为一些原因和</a:t>
              </a:r>
              <a:r>
                <a:rPr lang="en-US" altLang="zh-CN" sz="2400" dirty="0" err="1">
                  <a:cs typeface="+mn-ea"/>
                  <a:sym typeface="+mn-lt"/>
                </a:rPr>
                <a:t>django</a:t>
              </a:r>
              <a:r>
                <a:rPr lang="zh-CN" altLang="en-US" sz="2400" dirty="0">
                  <a:cs typeface="+mn-ea"/>
                  <a:sym typeface="+mn-lt"/>
                </a:rPr>
                <a:t>有点冲突取消掉了。）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AC5461-2250-4151-8DFF-4E4686A4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7" y="1197548"/>
            <a:ext cx="5571477" cy="51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1412776"/>
            <a:ext cx="10916593" cy="4723864"/>
            <a:chOff x="767408" y="1412776"/>
            <a:chExt cx="10916591" cy="4723863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爬虫</a:t>
                </a:r>
              </a:p>
            </p:txBody>
          </p:sp>
          <p:sp>
            <p:nvSpPr>
              <p:cNvPr id="25" name="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JSON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文本相似度</a:t>
                </a: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592808" y="1412776"/>
              <a:ext cx="5091191" cy="4723863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怎么匹配信息库和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因为使用</a:t>
              </a:r>
              <a:r>
                <a:rPr lang="en-US" altLang="zh-CN" sz="2400" dirty="0">
                  <a:cs typeface="+mn-ea"/>
                  <a:sym typeface="+mn-lt"/>
                </a:rPr>
                <a:t>synonyms</a:t>
              </a:r>
              <a:r>
                <a:rPr lang="zh-CN" altLang="en-US" sz="2400" dirty="0">
                  <a:cs typeface="+mn-ea"/>
                  <a:sym typeface="+mn-lt"/>
                </a:rPr>
                <a:t>模块的体验不好，很多字词不存在该模块的库中。所以自己结合了</a:t>
              </a:r>
              <a:r>
                <a:rPr lang="zh-CN" altLang="en-US" sz="2400" dirty="0"/>
                <a:t>字面</a:t>
              </a:r>
              <a:r>
                <a:rPr lang="zh-CN" altLang="en-US" sz="2400" dirty="0">
                  <a:cs typeface="+mn-ea"/>
                  <a:sym typeface="+mn-lt"/>
                </a:rPr>
                <a:t>相似度算法和语义相似度算法，首先是通过余弦相似度算法实现字面相似度。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语义相似度算法实现思路？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通过观察</a:t>
              </a:r>
              <a:r>
                <a:rPr lang="en-US" altLang="zh-CN" sz="2400" dirty="0" err="1">
                  <a:cs typeface="+mn-ea"/>
                  <a:sym typeface="+mn-lt"/>
                </a:rPr>
                <a:t>ibot</a:t>
              </a:r>
              <a:r>
                <a:rPr lang="en-US" altLang="zh-CN" sz="2400" dirty="0">
                  <a:cs typeface="+mn-ea"/>
                  <a:sym typeface="+mn-lt"/>
                </a:rPr>
                <a:t> cloud</a:t>
              </a:r>
              <a:r>
                <a:rPr lang="zh-CN" altLang="en-US" sz="2400" dirty="0">
                  <a:cs typeface="+mn-ea"/>
                  <a:sym typeface="+mn-lt"/>
                </a:rPr>
                <a:t>和</a:t>
              </a:r>
              <a:r>
                <a:rPr lang="en-US" altLang="zh-CN" sz="2400" dirty="0">
                  <a:cs typeface="+mn-ea"/>
                  <a:sym typeface="+mn-lt"/>
                </a:rPr>
                <a:t>synonyms</a:t>
              </a:r>
              <a:r>
                <a:rPr lang="zh-CN" altLang="en-US" sz="2400" dirty="0">
                  <a:cs typeface="+mn-ea"/>
                  <a:sym typeface="+mn-lt"/>
                </a:rPr>
                <a:t>模块打印的</a:t>
              </a:r>
              <a:r>
                <a:rPr lang="en-US" altLang="zh-CN" sz="2400" dirty="0">
                  <a:cs typeface="+mn-ea"/>
                  <a:sym typeface="+mn-lt"/>
                </a:rPr>
                <a:t>log</a:t>
              </a:r>
              <a:r>
                <a:rPr lang="zh-CN" altLang="en-US" sz="2400" dirty="0">
                  <a:cs typeface="+mn-ea"/>
                  <a:sym typeface="+mn-lt"/>
                </a:rPr>
                <a:t>，思考的实现思路大概是分词后用近义词替换原句子后再做</a:t>
              </a:r>
              <a:r>
                <a:rPr lang="zh-CN" altLang="en-US" sz="2400" dirty="0"/>
                <a:t>字面</a:t>
              </a:r>
              <a:r>
                <a:rPr lang="zh-CN" altLang="en-US" sz="2400" dirty="0">
                  <a:cs typeface="+mn-ea"/>
                  <a:sym typeface="+mn-lt"/>
                </a:rPr>
                <a:t>相似度计算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514B577-5ACF-4F57-A3ED-474E92A63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95" y="2843269"/>
            <a:ext cx="1752734" cy="15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1412776"/>
            <a:ext cx="10916593" cy="4723864"/>
            <a:chOff x="767408" y="1412776"/>
            <a:chExt cx="10916591" cy="4723863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爬虫</a:t>
                </a:r>
              </a:p>
            </p:txBody>
          </p:sp>
          <p:sp>
            <p:nvSpPr>
              <p:cNvPr id="25" name="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JSON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文本相似度</a:t>
                </a: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592808" y="1412776"/>
              <a:ext cx="5091191" cy="4723863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机器人信息库如何获取？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首先的思路是将信息库写入文件中，但是因为需要根据机器人的信息（年龄，性别等）动态更新，如果写入文件的话，如果更改机器人信息，可能会出现一些替换的意外，所以这部分信息没写入个人信息，写到代码的一个列表里。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514B577-5ACF-4F57-A3ED-474E92A63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95" y="2843269"/>
            <a:ext cx="1752734" cy="15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1219200"/>
            <a:ext cx="10997873" cy="5506720"/>
            <a:chOff x="767408" y="1219200"/>
            <a:chExt cx="10997871" cy="5506719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爬虫</a:t>
                </a:r>
              </a:p>
            </p:txBody>
          </p:sp>
          <p:sp>
            <p:nvSpPr>
              <p:cNvPr id="25" name="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JSON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文本相似度</a:t>
                </a: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150659" y="1219200"/>
              <a:ext cx="5614620" cy="5506719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库如何获取？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曾见过一个三十多岁的程序员编写的</a:t>
              </a:r>
              <a:r>
                <a:rPr lang="en-US" altLang="zh-CN" sz="2400" dirty="0">
                  <a:cs typeface="+mn-ea"/>
                  <a:sym typeface="+mn-lt"/>
                </a:rPr>
                <a:t>QQ</a:t>
              </a:r>
              <a:r>
                <a:rPr lang="zh-CN" altLang="en-US" sz="2400" dirty="0">
                  <a:cs typeface="+mn-ea"/>
                  <a:sym typeface="+mn-lt"/>
                </a:rPr>
                <a:t>聊天机器人，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库是通过</a:t>
              </a:r>
              <a:r>
                <a:rPr lang="en-US" altLang="zh-CN" sz="2400" dirty="0">
                  <a:cs typeface="+mn-ea"/>
                  <a:sym typeface="+mn-lt"/>
                </a:rPr>
                <a:t>QQ</a:t>
              </a:r>
              <a:r>
                <a:rPr lang="zh-CN" altLang="en-US" sz="2400" dirty="0">
                  <a:cs typeface="+mn-ea"/>
                  <a:sym typeface="+mn-lt"/>
                </a:rPr>
                <a:t>群的聊天记录训练得到的，所以我也有想法写一个</a:t>
              </a:r>
              <a:r>
                <a:rPr lang="en-US" altLang="zh-CN" sz="2400" dirty="0">
                  <a:cs typeface="+mn-ea"/>
                  <a:sym typeface="+mn-lt"/>
                </a:rPr>
                <a:t>learn</a:t>
              </a:r>
              <a:r>
                <a:rPr lang="zh-CN" altLang="en-US" sz="2400" dirty="0">
                  <a:cs typeface="+mn-ea"/>
                  <a:sym typeface="+mn-lt"/>
                </a:rPr>
                <a:t>方法，将</a:t>
              </a:r>
              <a:r>
                <a:rPr lang="en-US" altLang="zh-CN" sz="2400" dirty="0">
                  <a:cs typeface="+mn-ea"/>
                  <a:sym typeface="+mn-lt"/>
                </a:rPr>
                <a:t>QQ</a:t>
              </a:r>
              <a:r>
                <a:rPr lang="zh-CN" altLang="en-US" sz="2400" dirty="0">
                  <a:cs typeface="+mn-ea"/>
                  <a:sym typeface="+mn-lt"/>
                </a:rPr>
                <a:t>聊天记录导出后，匹配出每个人的语句，然后前后两个人的话作为</a:t>
              </a:r>
              <a:r>
                <a:rPr lang="en-US" altLang="zh-CN" sz="2400" dirty="0">
                  <a:cs typeface="+mn-ea"/>
                  <a:sym typeface="+mn-lt"/>
                </a:rPr>
                <a:t>Q</a:t>
              </a:r>
              <a:r>
                <a:rPr lang="zh-CN" altLang="en-US" sz="2400" dirty="0">
                  <a:cs typeface="+mn-ea"/>
                  <a:sym typeface="+mn-lt"/>
                </a:rPr>
                <a:t>和</a:t>
              </a:r>
              <a:r>
                <a:rPr lang="en-US" altLang="zh-CN" sz="2400" dirty="0">
                  <a:cs typeface="+mn-ea"/>
                  <a:sym typeface="+mn-lt"/>
                </a:rPr>
                <a:t>A</a:t>
              </a:r>
              <a:r>
                <a:rPr lang="zh-CN" altLang="en-US" sz="2400" dirty="0">
                  <a:cs typeface="+mn-ea"/>
                  <a:sym typeface="+mn-lt"/>
                </a:rPr>
                <a:t>匹配，但实现效果很糟。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探究主要原因，首先，</a:t>
              </a:r>
              <a:r>
                <a:rPr lang="en-US" altLang="zh-CN" sz="2400" dirty="0">
                  <a:cs typeface="+mn-ea"/>
                  <a:sym typeface="+mn-lt"/>
                </a:rPr>
                <a:t>QQ</a:t>
              </a:r>
              <a:r>
                <a:rPr lang="zh-CN" altLang="en-US" sz="2400" dirty="0">
                  <a:cs typeface="+mn-ea"/>
                  <a:sym typeface="+mn-lt"/>
                </a:rPr>
                <a:t>群是群体聊天，在回答问题上不是以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的形式；其次，聊天常常是来回的结合了语境的多句陈述，而与机器人对话时语境已经变了。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cs typeface="+mn-ea"/>
                  <a:sym typeface="+mn-lt"/>
                </a:rPr>
                <a:t>最后的实现方法是，找助教要了</a:t>
              </a:r>
              <a:r>
                <a:rPr lang="en-US" altLang="zh-CN" sz="2400" dirty="0">
                  <a:cs typeface="+mn-ea"/>
                  <a:sym typeface="+mn-lt"/>
                </a:rPr>
                <a:t>2w+</a:t>
              </a:r>
              <a:r>
                <a:rPr lang="zh-CN" altLang="en-US" sz="2400" dirty="0">
                  <a:cs typeface="+mn-ea"/>
                  <a:sym typeface="+mn-lt"/>
                </a:rPr>
                <a:t>条的</a:t>
              </a:r>
              <a:r>
                <a:rPr lang="en-US" altLang="zh-CN" sz="2400" dirty="0">
                  <a:cs typeface="+mn-ea"/>
                  <a:sym typeface="+mn-lt"/>
                </a:rPr>
                <a:t>QA</a:t>
              </a:r>
              <a:r>
                <a:rPr lang="zh-CN" altLang="en-US" sz="2400" dirty="0">
                  <a:cs typeface="+mn-ea"/>
                  <a:sym typeface="+mn-lt"/>
                </a:rPr>
                <a:t>库。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AFA5EF4-989E-49DD-B5AE-BBF049575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00" y="2773133"/>
            <a:ext cx="1824313" cy="16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How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1269500"/>
            <a:ext cx="10337472" cy="5018504"/>
            <a:chOff x="767408" y="1269500"/>
            <a:chExt cx="10337470" cy="5018503"/>
          </a:xfrm>
        </p:grpSpPr>
        <p:grpSp>
          <p:nvGrpSpPr>
            <p:cNvPr id="6" name="组合 5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爬虫</a:t>
                </a:r>
              </a:p>
            </p:txBody>
          </p:sp>
          <p:sp>
            <p:nvSpPr>
              <p:cNvPr id="25" name="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JSON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>
                    <a:cs typeface="+mn-ea"/>
                    <a:sym typeface="+mn-lt"/>
                  </a:rPr>
                  <a:t>文本相似度</a:t>
                </a:r>
              </a:p>
            </p:txBody>
          </p:sp>
        </p:grpSp>
        <p:sp>
          <p:nvSpPr>
            <p:cNvPr id="8" name="文本框 16"/>
            <p:cNvSpPr txBox="1"/>
            <p:nvPr/>
          </p:nvSpPr>
          <p:spPr>
            <a:xfrm>
              <a:off x="6150659" y="1269500"/>
              <a:ext cx="4954219" cy="5018503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做这个项目综合了比较多的东西，主要使用了：</a:t>
              </a: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Jieba</a:t>
              </a:r>
              <a:r>
                <a:rPr lang="zh-CN" altLang="en-US" sz="2400" dirty="0">
                  <a:cs typeface="+mn-ea"/>
                  <a:sym typeface="+mn-lt"/>
                </a:rPr>
                <a:t>分词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CSV</a:t>
              </a:r>
              <a:r>
                <a:rPr lang="zh-CN" altLang="en-US" sz="2400" dirty="0">
                  <a:cs typeface="+mn-ea"/>
                  <a:sym typeface="+mn-lt"/>
                </a:rPr>
                <a:t>文件读写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面向对象思维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余弦相似度算法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简单制作一个爬虫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正则表达式的匹配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微信小程序的基本制作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搭建</a:t>
              </a:r>
              <a:r>
                <a:rPr lang="en-US" altLang="zh-CN" sz="2400" dirty="0">
                  <a:cs typeface="+mn-ea"/>
                  <a:sym typeface="+mn-lt"/>
                </a:rPr>
                <a:t>Python Web</a:t>
              </a:r>
              <a:r>
                <a:rPr lang="zh-CN" altLang="en-US" sz="2400" dirty="0">
                  <a:cs typeface="+mn-ea"/>
                  <a:sym typeface="+mn-lt"/>
                </a:rPr>
                <a:t>服务器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400" dirty="0">
                  <a:cs typeface="+mn-ea"/>
                  <a:sym typeface="+mn-lt"/>
                </a:rPr>
                <a:t>JSON</a:t>
              </a:r>
              <a:r>
                <a:rPr lang="zh-CN" altLang="en-US" sz="2400" dirty="0">
                  <a:cs typeface="+mn-ea"/>
                  <a:sym typeface="+mn-lt"/>
                </a:rPr>
                <a:t>对象和字符串的转换</a:t>
              </a:r>
              <a:r>
                <a:rPr lang="en-US" altLang="zh-CN" sz="2400" dirty="0">
                  <a:cs typeface="+mn-ea"/>
                  <a:sym typeface="+mn-lt"/>
                </a:rPr>
                <a:t>;</a:t>
              </a: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en-US" altLang="zh-CN" sz="2400" dirty="0">
                <a:cs typeface="+mn-ea"/>
                <a:sym typeface="+mn-lt"/>
              </a:endParaRPr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cs typeface="+mn-ea"/>
                  <a:sym typeface="+mn-lt"/>
                </a:rPr>
                <a:t>具体的实现将由代码呈现。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8E2E3C-3D05-4B80-B28D-A4FE15E4D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2" y="2753604"/>
            <a:ext cx="1812604" cy="16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tile tx="-11430000" ty="3238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3"/>
            </p:custDataLst>
          </p:nvPr>
        </p:nvSpPr>
        <p:spPr>
          <a:xfrm>
            <a:off x="5027135" y="2307181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4"/>
            </p:custDataLst>
          </p:nvPr>
        </p:nvSpPr>
        <p:spPr>
          <a:xfrm>
            <a:off x="6577668" y="2077501"/>
            <a:ext cx="4116459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Code</a:t>
            </a:r>
            <a:endParaRPr lang="zh-CN" altLang="en-US" sz="32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6" name="MH_Others_1"/>
          <p:cNvSpPr txBox="1"/>
          <p:nvPr>
            <p:custDataLst>
              <p:tags r:id="rId5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spc="200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第</a:t>
            </a:r>
          </a:p>
        </p:txBody>
      </p:sp>
      <p:sp>
        <p:nvSpPr>
          <p:cNvPr id="17" name="MH_Others_2"/>
          <p:cNvSpPr txBox="1"/>
          <p:nvPr>
            <p:custDataLst>
              <p:tags r:id="rId6"/>
            </p:custDataLst>
          </p:nvPr>
        </p:nvSpPr>
        <p:spPr>
          <a:xfrm>
            <a:off x="5809975" y="3306169"/>
            <a:ext cx="631466" cy="7563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spc="20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章</a:t>
            </a:r>
          </a:p>
        </p:txBody>
      </p:sp>
      <p:sp>
        <p:nvSpPr>
          <p:cNvPr id="6" name="MH_Title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77668" y="3306169"/>
            <a:ext cx="4223535" cy="15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61678678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  <p:bldP spid="17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Code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1fe1f664-17ef-4856-aa84-dc49753f0efc">
            <a:extLst>
              <a:ext uri="{FF2B5EF4-FFF2-40B4-BE49-F238E27FC236}">
                <a16:creationId xmlns:a16="http://schemas.microsoft.com/office/drawing/2014/main" id="{8FE96FE4-6713-4924-9ED2-8D56B3558B08}"/>
              </a:ext>
            </a:extLst>
          </p:cNvPr>
          <p:cNvGrpSpPr>
            <a:grpSpLocks noChangeAspect="1"/>
          </p:cNvGrpSpPr>
          <p:nvPr/>
        </p:nvGrpSpPr>
        <p:grpSpPr>
          <a:xfrm>
            <a:off x="990046" y="325120"/>
            <a:ext cx="11098519" cy="6532880"/>
            <a:chOff x="1081486" y="1254034"/>
            <a:chExt cx="11098519" cy="6532880"/>
          </a:xfrm>
        </p:grpSpPr>
        <p:sp>
          <p:nvSpPr>
            <p:cNvPr id="6" name="矩形 5"/>
            <p:cNvSpPr/>
            <p:nvPr/>
          </p:nvSpPr>
          <p:spPr>
            <a:xfrm>
              <a:off x="8010302" y="343877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24231" y="4714853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20277" y="4325328"/>
              <a:ext cx="1338772" cy="39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010302" y="226825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5818" y="1445540"/>
              <a:ext cx="5374187" cy="63413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小工具的实现</a:t>
              </a:r>
              <a:r>
                <a:rPr lang="en-US" altLang="zh-CN" sz="2000" b="1" dirty="0">
                  <a:cs typeface="+mn-ea"/>
                  <a:sym typeface="+mn-lt"/>
                </a:rPr>
                <a:t>Demo</a:t>
              </a: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zh-CN" altLang="en-US" sz="2000" b="1" dirty="0">
                  <a:cs typeface="+mn-ea"/>
                  <a:sym typeface="+mn-lt"/>
                </a:rPr>
                <a:t>小工具主要是使用了聚合数据已经中国天气网的</a:t>
              </a:r>
              <a:r>
                <a:rPr lang="en-US" altLang="zh-CN" sz="2000" b="1" dirty="0">
                  <a:cs typeface="+mn-ea"/>
                  <a:sym typeface="+mn-lt"/>
                </a:rPr>
                <a:t>API</a:t>
              </a:r>
              <a:r>
                <a:rPr lang="zh-CN" altLang="en-US" sz="2000" b="1" dirty="0">
                  <a:cs typeface="+mn-ea"/>
                  <a:sym typeface="+mn-lt"/>
                </a:rPr>
                <a:t>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主要知识点：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HTTP</a:t>
              </a:r>
              <a:r>
                <a:rPr lang="zh-CN" altLang="en-US" sz="2000" b="1" dirty="0">
                  <a:cs typeface="+mn-ea"/>
                  <a:sym typeface="+mn-lt"/>
                </a:rPr>
                <a:t>网络请求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 err="1">
                  <a:cs typeface="+mn-ea"/>
                  <a:sym typeface="+mn-lt"/>
                </a:rPr>
                <a:t>urllib</a:t>
              </a:r>
              <a:r>
                <a:rPr lang="zh-CN" altLang="en-US" sz="2000" b="1" dirty="0">
                  <a:cs typeface="+mn-ea"/>
                  <a:sym typeface="+mn-lt"/>
                </a:rPr>
                <a:t>模块里的</a:t>
              </a:r>
              <a:r>
                <a:rPr lang="en-US" altLang="zh-CN" sz="2000" b="1" dirty="0">
                  <a:cs typeface="+mn-ea"/>
                  <a:sym typeface="+mn-lt"/>
                </a:rPr>
                <a:t>request</a:t>
              </a:r>
              <a:r>
                <a:rPr lang="zh-CN" altLang="en-US" sz="2000" b="1" dirty="0">
                  <a:cs typeface="+mn-ea"/>
                  <a:sym typeface="+mn-lt"/>
                </a:rPr>
                <a:t>和</a:t>
              </a:r>
              <a:r>
                <a:rPr lang="en-US" altLang="zh-CN" sz="2000" b="1" dirty="0">
                  <a:cs typeface="+mn-ea"/>
                  <a:sym typeface="+mn-lt"/>
                </a:rPr>
                <a:t>parse</a:t>
              </a: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JSON</a:t>
              </a:r>
              <a:r>
                <a:rPr lang="zh-CN" altLang="en-US" sz="2000" b="1" dirty="0">
                  <a:cs typeface="+mn-ea"/>
                  <a:sym typeface="+mn-lt"/>
                </a:rPr>
                <a:t>解析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所用方法讲解：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en-US" altLang="zh-CN" sz="2000" b="1" dirty="0" err="1">
                  <a:cs typeface="+mn-ea"/>
                  <a:sym typeface="+mn-lt"/>
                </a:rPr>
                <a:t>parse.quote</a:t>
              </a:r>
              <a:r>
                <a:rPr lang="en-US" altLang="zh-CN" sz="2000" b="1" dirty="0">
                  <a:cs typeface="+mn-ea"/>
                  <a:sym typeface="+mn-lt"/>
                </a:rPr>
                <a:t>(text)</a:t>
              </a:r>
              <a:r>
                <a:rPr lang="zh-CN" altLang="en-US" sz="2000" b="1" dirty="0">
                  <a:cs typeface="+mn-ea"/>
                  <a:sym typeface="+mn-lt"/>
                </a:rPr>
                <a:t>将</a:t>
              </a:r>
              <a:r>
                <a:rPr lang="en-US" altLang="zh-CN" sz="2000" b="1" dirty="0">
                  <a:cs typeface="+mn-ea"/>
                  <a:sym typeface="+mn-lt"/>
                </a:rPr>
                <a:t>text</a:t>
              </a:r>
              <a:r>
                <a:rPr lang="zh-CN" altLang="en-US" sz="2000" b="1" dirty="0">
                  <a:cs typeface="+mn-ea"/>
                  <a:sym typeface="+mn-lt"/>
                </a:rPr>
                <a:t>中做</a:t>
              </a:r>
              <a:r>
                <a:rPr lang="en-US" altLang="zh-CN" sz="2000" b="1" dirty="0" err="1">
                  <a:cs typeface="+mn-ea"/>
                  <a:sym typeface="+mn-lt"/>
                </a:rPr>
                <a:t>url</a:t>
              </a:r>
              <a:r>
                <a:rPr lang="zh-CN" altLang="en-US" sz="2000" b="1" dirty="0">
                  <a:cs typeface="+mn-ea"/>
                  <a:sym typeface="+mn-lt"/>
                </a:rPr>
                <a:t>编码操作（即将</a:t>
              </a:r>
              <a:r>
                <a:rPr lang="en-US" altLang="zh-CN" sz="2000" b="1" dirty="0">
                  <a:cs typeface="+mn-ea"/>
                  <a:sym typeface="+mn-lt"/>
                </a:rPr>
                <a:t>text</a:t>
              </a:r>
              <a:r>
                <a:rPr lang="zh-CN" altLang="en-US" sz="2000" b="1" dirty="0">
                  <a:cs typeface="+mn-ea"/>
                  <a:sym typeface="+mn-lt"/>
                </a:rPr>
                <a:t>中的非</a:t>
              </a:r>
              <a:r>
                <a:rPr lang="en-US" altLang="zh-CN" sz="2000" b="1" dirty="0">
                  <a:cs typeface="+mn-ea"/>
                  <a:sym typeface="+mn-lt"/>
                </a:rPr>
                <a:t>ASCII</a:t>
              </a:r>
              <a:r>
                <a:rPr lang="zh-CN" altLang="en-US" sz="2000" b="1" dirty="0">
                  <a:cs typeface="+mn-ea"/>
                  <a:sym typeface="+mn-lt"/>
                </a:rPr>
                <a:t>字符及部分特殊字符，转换成</a:t>
              </a:r>
              <a:r>
                <a:rPr lang="en-US" altLang="zh-CN" sz="2000" b="1" dirty="0">
                  <a:cs typeface="+mn-ea"/>
                  <a:sym typeface="+mn-lt"/>
                </a:rPr>
                <a:t>%+</a:t>
              </a:r>
              <a:r>
                <a:rPr lang="zh-CN" altLang="en-US" sz="2000" b="1" dirty="0">
                  <a:cs typeface="+mn-ea"/>
                  <a:sym typeface="+mn-lt"/>
                </a:rPr>
                <a:t>十六进制编码）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en-US" altLang="zh-CN" sz="2000" b="1" dirty="0" err="1">
                  <a:cs typeface="+mn-ea"/>
                  <a:sym typeface="+mn-lt"/>
                </a:rPr>
                <a:t>request.Request</a:t>
              </a:r>
              <a:r>
                <a:rPr lang="en-US" altLang="zh-CN" sz="2000" b="1" dirty="0">
                  <a:cs typeface="+mn-ea"/>
                  <a:sym typeface="+mn-lt"/>
                </a:rPr>
                <a:t>()</a:t>
              </a:r>
              <a:r>
                <a:rPr lang="zh-CN" altLang="en-US" sz="2000" b="1" dirty="0">
                  <a:cs typeface="+mn-ea"/>
                  <a:sym typeface="+mn-lt"/>
                </a:rPr>
                <a:t>生成请求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en-US" altLang="zh-CN" sz="2000" b="1" dirty="0" err="1">
                  <a:cs typeface="+mn-ea"/>
                  <a:sym typeface="+mn-lt"/>
                </a:rPr>
                <a:t>request.urlopen</a:t>
              </a:r>
              <a:r>
                <a:rPr lang="en-US" altLang="zh-CN" sz="2000" b="1" dirty="0">
                  <a:cs typeface="+mn-ea"/>
                  <a:sym typeface="+mn-lt"/>
                </a:rPr>
                <a:t>().read().</a:t>
              </a: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decode(‘utf-8’)</a:t>
              </a:r>
              <a:r>
                <a:rPr lang="zh-CN" altLang="en-US" sz="2000" b="1" dirty="0">
                  <a:cs typeface="+mn-ea"/>
                  <a:sym typeface="+mn-lt"/>
                </a:rPr>
                <a:t>向</a:t>
              </a:r>
              <a:r>
                <a:rPr lang="en-US" altLang="zh-CN" sz="2000" b="1" dirty="0">
                  <a:cs typeface="+mn-ea"/>
                  <a:sym typeface="+mn-lt"/>
                </a:rPr>
                <a:t>Web</a:t>
              </a:r>
              <a:r>
                <a:rPr lang="zh-CN" altLang="en-US" sz="2000" b="1" dirty="0">
                  <a:cs typeface="+mn-ea"/>
                  <a:sym typeface="+mn-lt"/>
                </a:rPr>
                <a:t>服务器发出网络请求，请求服务器返回</a:t>
              </a:r>
              <a:r>
                <a:rPr lang="en-US" altLang="zh-CN" sz="2000" b="1" dirty="0">
                  <a:cs typeface="+mn-ea"/>
                  <a:sym typeface="+mn-lt"/>
                </a:rPr>
                <a:t>utf-8</a:t>
              </a:r>
              <a:r>
                <a:rPr lang="zh-CN" altLang="en-US" sz="2000" b="1" dirty="0">
                  <a:cs typeface="+mn-ea"/>
                  <a:sym typeface="+mn-lt"/>
                </a:rPr>
                <a:t>编码的数据。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en-US" altLang="zh-CN" sz="2000" b="1" dirty="0" err="1">
                  <a:cs typeface="+mn-ea"/>
                  <a:sym typeface="+mn-lt"/>
                </a:rPr>
                <a:t>json.load</a:t>
              </a:r>
              <a:r>
                <a:rPr lang="en-US" altLang="zh-CN" sz="2000" b="1" dirty="0">
                  <a:cs typeface="+mn-ea"/>
                  <a:sym typeface="+mn-lt"/>
                </a:rPr>
                <a:t>(str)</a:t>
              </a:r>
              <a:r>
                <a:rPr lang="zh-CN" altLang="en-US" sz="2000" b="1" dirty="0">
                  <a:cs typeface="+mn-ea"/>
                  <a:sym typeface="+mn-lt"/>
                </a:rPr>
                <a:t>将</a:t>
              </a:r>
              <a:r>
                <a:rPr lang="en-US" altLang="zh-CN" sz="2000" b="1" dirty="0">
                  <a:cs typeface="+mn-ea"/>
                  <a:sym typeface="+mn-lt"/>
                </a:rPr>
                <a:t>str</a:t>
              </a:r>
              <a:r>
                <a:rPr lang="zh-CN" altLang="en-US" sz="2000" b="1" dirty="0">
                  <a:cs typeface="+mn-ea"/>
                  <a:sym typeface="+mn-lt"/>
                </a:rPr>
                <a:t>的字符串转换成一个</a:t>
              </a:r>
              <a:r>
                <a:rPr lang="en-US" altLang="zh-CN" sz="2000" b="1" dirty="0">
                  <a:cs typeface="+mn-ea"/>
                  <a:sym typeface="+mn-lt"/>
                </a:rPr>
                <a:t>JSON</a:t>
              </a:r>
              <a:r>
                <a:rPr lang="zh-CN" altLang="en-US" sz="2000" b="1" dirty="0">
                  <a:cs typeface="+mn-ea"/>
                  <a:sym typeface="+mn-lt"/>
                </a:rPr>
                <a:t>对象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174177" y="1254034"/>
              <a:ext cx="415102" cy="4151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任意多边形: 形状 22"/>
            <p:cNvSpPr/>
            <p:nvPr/>
          </p:nvSpPr>
          <p:spPr>
            <a:xfrm>
              <a:off x="7621857" y="2319560"/>
              <a:ext cx="172652" cy="163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文本框 26"/>
            <p:cNvSpPr txBox="1"/>
            <p:nvPr/>
          </p:nvSpPr>
          <p:spPr>
            <a:xfrm>
              <a:off x="1081486" y="3933572"/>
              <a:ext cx="4293154" cy="7883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3" name="任意多边形: 形状 27"/>
            <p:cNvSpPr>
              <a:spLocks/>
            </p:cNvSpPr>
            <p:nvPr/>
          </p:nvSpPr>
          <p:spPr bwMode="auto">
            <a:xfrm>
              <a:off x="4787094" y="1747778"/>
              <a:ext cx="587546" cy="601470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672064" y="1843314"/>
              <a:ext cx="0" cy="339551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2A0973-4E00-4D9F-AE24-016A62AA3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" y="2233605"/>
            <a:ext cx="6343452" cy="3692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854879-AAB3-4D2F-AC69-3BE67558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8" y="1468498"/>
            <a:ext cx="6338716" cy="7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Code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1fe1f664-17ef-4856-aa84-dc49753f0efc">
            <a:extLst>
              <a:ext uri="{FF2B5EF4-FFF2-40B4-BE49-F238E27FC236}">
                <a16:creationId xmlns:a16="http://schemas.microsoft.com/office/drawing/2014/main" id="{8FE96FE4-6713-4924-9ED2-8D56B3558B08}"/>
              </a:ext>
            </a:extLst>
          </p:cNvPr>
          <p:cNvGrpSpPr>
            <a:grpSpLocks noChangeAspect="1"/>
          </p:cNvGrpSpPr>
          <p:nvPr/>
        </p:nvGrpSpPr>
        <p:grpSpPr>
          <a:xfrm>
            <a:off x="579120" y="931658"/>
            <a:ext cx="11206480" cy="3378252"/>
            <a:chOff x="670560" y="1860572"/>
            <a:chExt cx="11206480" cy="3378252"/>
          </a:xfrm>
        </p:grpSpPr>
        <p:sp>
          <p:nvSpPr>
            <p:cNvPr id="6" name="矩形 5"/>
            <p:cNvSpPr/>
            <p:nvPr/>
          </p:nvSpPr>
          <p:spPr>
            <a:xfrm>
              <a:off x="8010302" y="343877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24231" y="4714853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20277" y="4325328"/>
              <a:ext cx="1338772" cy="39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010302" y="226825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560" y="1860572"/>
              <a:ext cx="11206480" cy="17500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网络请求头部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HTTP</a:t>
              </a:r>
              <a:r>
                <a:rPr lang="zh-CN" altLang="en-US" sz="2000" b="1" dirty="0">
                  <a:cs typeface="+mn-ea"/>
                  <a:sym typeface="+mn-lt"/>
                </a:rPr>
                <a:t>协议一共有</a:t>
              </a:r>
              <a:r>
                <a:rPr lang="en-US" altLang="zh-CN" sz="2000" b="1" dirty="0">
                  <a:cs typeface="+mn-ea"/>
                  <a:sym typeface="+mn-lt"/>
                </a:rPr>
                <a:t>8</a:t>
              </a:r>
              <a:r>
                <a:rPr lang="zh-CN" altLang="en-US" sz="2000" b="1" dirty="0">
                  <a:cs typeface="+mn-ea"/>
                  <a:sym typeface="+mn-lt"/>
                </a:rPr>
                <a:t>种请求方法，其中</a:t>
              </a:r>
              <a:r>
                <a:rPr lang="en-US" altLang="zh-CN" sz="2000" b="1" dirty="0">
                  <a:cs typeface="+mn-ea"/>
                  <a:sym typeface="+mn-lt"/>
                </a:rPr>
                <a:t>GET</a:t>
              </a:r>
              <a:r>
                <a:rPr lang="zh-CN" altLang="en-US" sz="2000" b="1" dirty="0">
                  <a:cs typeface="+mn-ea"/>
                  <a:sym typeface="+mn-lt"/>
                </a:rPr>
                <a:t>和</a:t>
              </a:r>
              <a:r>
                <a:rPr lang="en-US" altLang="zh-CN" sz="2000" b="1" dirty="0">
                  <a:cs typeface="+mn-ea"/>
                  <a:sym typeface="+mn-lt"/>
                </a:rPr>
                <a:t>POST</a:t>
              </a:r>
              <a:r>
                <a:rPr lang="zh-CN" altLang="en-US" sz="2000" b="1" dirty="0">
                  <a:cs typeface="+mn-ea"/>
                  <a:sym typeface="+mn-lt"/>
                </a:rPr>
                <a:t>方法最为常用。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下图是百度首页发出的</a:t>
              </a:r>
              <a:r>
                <a:rPr lang="en-US" altLang="zh-CN" sz="2000" b="1" dirty="0">
                  <a:cs typeface="+mn-ea"/>
                  <a:sym typeface="+mn-lt"/>
                </a:rPr>
                <a:t>GET</a:t>
              </a:r>
              <a:r>
                <a:rPr lang="zh-CN" altLang="en-US" sz="2000" b="1" dirty="0">
                  <a:cs typeface="+mn-ea"/>
                  <a:sym typeface="+mn-lt"/>
                </a:rPr>
                <a:t>请求头部，推一篇</a:t>
              </a:r>
              <a:r>
                <a:rPr lang="en-US" altLang="zh-CN" sz="2000" b="1" dirty="0">
                  <a:cs typeface="+mn-ea"/>
                  <a:sym typeface="+mn-lt"/>
                </a:rPr>
                <a:t>blog</a:t>
              </a:r>
              <a:r>
                <a:rPr lang="zh-CN" altLang="en-US" sz="2000" b="1" dirty="0">
                  <a:cs typeface="+mn-ea"/>
                  <a:sym typeface="+mn-lt"/>
                </a:rPr>
                <a:t>，不多做解释： </a:t>
              </a:r>
              <a:r>
                <a:rPr lang="en-US" altLang="zh-CN" sz="2000" b="1" dirty="0">
                  <a:cs typeface="+mn-ea"/>
                  <a:sym typeface="+mn-lt"/>
                  <a:hlinkClick r:id="rId3"/>
                </a:rPr>
                <a:t>https://www.cnblogs.com/ranyonsue/p/5984001.html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2" name="文本框 26"/>
            <p:cNvSpPr txBox="1"/>
            <p:nvPr/>
          </p:nvSpPr>
          <p:spPr>
            <a:xfrm>
              <a:off x="1081486" y="3933572"/>
              <a:ext cx="4293154" cy="7883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>
              <a:cxnSpLocks/>
            </p:cNvCxnSpPr>
            <p:nvPr/>
          </p:nvCxnSpPr>
          <p:spPr>
            <a:xfrm flipV="1">
              <a:off x="3228063" y="3570994"/>
              <a:ext cx="6003178" cy="39631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08758E1-8E0B-4A9F-8F98-95A1C255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52" y="2509865"/>
            <a:ext cx="10522096" cy="42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组合 54"/>
          <p:cNvGrpSpPr/>
          <p:nvPr>
            <p:custDataLst>
              <p:tags r:id="rId2"/>
            </p:custDataLst>
          </p:nvPr>
        </p:nvGrpSpPr>
        <p:grpSpPr>
          <a:xfrm>
            <a:off x="6317743" y="1035896"/>
            <a:ext cx="5529625" cy="5813138"/>
            <a:chOff x="6230840" y="1044862"/>
            <a:chExt cx="5529625" cy="5813138"/>
          </a:xfrm>
        </p:grpSpPr>
        <p:sp>
          <p:nvSpPr>
            <p:cNvPr id="29" name="Freeform: Shape 55"/>
            <p:cNvSpPr>
              <a:spLocks/>
            </p:cNvSpPr>
            <p:nvPr/>
          </p:nvSpPr>
          <p:spPr bwMode="auto">
            <a:xfrm>
              <a:off x="10947862" y="5008664"/>
              <a:ext cx="140513" cy="140513"/>
            </a:xfrm>
            <a:custGeom>
              <a:avLst/>
              <a:gdLst>
                <a:gd name="T0" fmla="*/ 72 w 86"/>
                <a:gd name="T1" fmla="*/ 86 h 86"/>
                <a:gd name="T2" fmla="*/ 0 w 86"/>
                <a:gd name="T3" fmla="*/ 18 h 86"/>
                <a:gd name="T4" fmla="*/ 18 w 86"/>
                <a:gd name="T5" fmla="*/ 0 h 86"/>
                <a:gd name="T6" fmla="*/ 86 w 86"/>
                <a:gd name="T7" fmla="*/ 72 h 86"/>
                <a:gd name="T8" fmla="*/ 7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72" y="8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86" y="72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0" name="Group 56"/>
            <p:cNvGrpSpPr/>
            <p:nvPr/>
          </p:nvGrpSpPr>
          <p:grpSpPr>
            <a:xfrm>
              <a:off x="7072302" y="1851988"/>
              <a:ext cx="3803693" cy="3661505"/>
              <a:chOff x="3200445" y="1228386"/>
              <a:chExt cx="2852761" cy="2746150"/>
            </a:xfrm>
          </p:grpSpPr>
          <p:sp>
            <p:nvSpPr>
              <p:cNvPr id="191" name="Freeform: Shape 218"/>
              <p:cNvSpPr>
                <a:spLocks/>
              </p:cNvSpPr>
              <p:nvPr/>
            </p:nvSpPr>
            <p:spPr bwMode="auto">
              <a:xfrm>
                <a:off x="3871972" y="1364407"/>
                <a:ext cx="162980" cy="164205"/>
              </a:xfrm>
              <a:custGeom>
                <a:avLst/>
                <a:gdLst>
                  <a:gd name="T0" fmla="*/ 18 w 37"/>
                  <a:gd name="T1" fmla="*/ 37 h 37"/>
                  <a:gd name="T2" fmla="*/ 19 w 37"/>
                  <a:gd name="T3" fmla="*/ 37 h 37"/>
                  <a:gd name="T4" fmla="*/ 37 w 37"/>
                  <a:gd name="T5" fmla="*/ 18 h 37"/>
                  <a:gd name="T6" fmla="*/ 23 w 37"/>
                  <a:gd name="T7" fmla="*/ 0 h 37"/>
                  <a:gd name="T8" fmla="*/ 1 w 37"/>
                  <a:gd name="T9" fmla="*/ 12 h 37"/>
                  <a:gd name="T10" fmla="*/ 0 w 37"/>
                  <a:gd name="T11" fmla="*/ 18 h 37"/>
                  <a:gd name="T12" fmla="*/ 10 w 37"/>
                  <a:gd name="T13" fmla="*/ 24 h 37"/>
                  <a:gd name="T14" fmla="*/ 18 w 37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37">
                    <a:moveTo>
                      <a:pt x="18" y="37"/>
                    </a:moveTo>
                    <a:cubicBezTo>
                      <a:pt x="18" y="37"/>
                      <a:pt x="18" y="37"/>
                      <a:pt x="19" y="37"/>
                    </a:cubicBezTo>
                    <a:cubicBezTo>
                      <a:pt x="29" y="37"/>
                      <a:pt x="37" y="29"/>
                      <a:pt x="37" y="18"/>
                    </a:cubicBezTo>
                    <a:cubicBezTo>
                      <a:pt x="37" y="10"/>
                      <a:pt x="31" y="2"/>
                      <a:pt x="23" y="0"/>
                    </a:cubicBezTo>
                    <a:cubicBezTo>
                      <a:pt x="16" y="4"/>
                      <a:pt x="8" y="8"/>
                      <a:pt x="1" y="12"/>
                    </a:cubicBezTo>
                    <a:cubicBezTo>
                      <a:pt x="1" y="14"/>
                      <a:pt x="0" y="16"/>
                      <a:pt x="0" y="18"/>
                    </a:cubicBezTo>
                    <a:cubicBezTo>
                      <a:pt x="4" y="19"/>
                      <a:pt x="7" y="21"/>
                      <a:pt x="10" y="24"/>
                    </a:cubicBezTo>
                    <a:cubicBezTo>
                      <a:pt x="14" y="28"/>
                      <a:pt x="16" y="32"/>
                      <a:pt x="18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2" name="Freeform: Shape 219"/>
              <p:cNvSpPr>
                <a:spLocks/>
              </p:cNvSpPr>
              <p:nvPr/>
            </p:nvSpPr>
            <p:spPr bwMode="auto">
              <a:xfrm>
                <a:off x="4048431" y="1422001"/>
                <a:ext cx="35537" cy="49017"/>
              </a:xfrm>
              <a:custGeom>
                <a:avLst/>
                <a:gdLst>
                  <a:gd name="T0" fmla="*/ 0 w 29"/>
                  <a:gd name="T1" fmla="*/ 40 h 40"/>
                  <a:gd name="T2" fmla="*/ 29 w 29"/>
                  <a:gd name="T3" fmla="*/ 18 h 40"/>
                  <a:gd name="T4" fmla="*/ 0 w 29"/>
                  <a:gd name="T5" fmla="*/ 0 h 40"/>
                  <a:gd name="T6" fmla="*/ 0 w 29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0" y="40"/>
                    </a:moveTo>
                    <a:lnTo>
                      <a:pt x="29" y="18"/>
                    </a:lnTo>
                    <a:lnTo>
                      <a:pt x="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3" name="Freeform: Shape 220"/>
              <p:cNvSpPr>
                <a:spLocks/>
              </p:cNvSpPr>
              <p:nvPr/>
            </p:nvSpPr>
            <p:spPr bwMode="auto">
              <a:xfrm>
                <a:off x="3845012" y="1426903"/>
                <a:ext cx="18381" cy="13480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4" name="Freeform: Shape 221"/>
              <p:cNvSpPr>
                <a:spLocks/>
              </p:cNvSpPr>
              <p:nvPr/>
            </p:nvSpPr>
            <p:spPr bwMode="auto">
              <a:xfrm>
                <a:off x="4004316" y="1355829"/>
                <a:ext cx="40439" cy="40439"/>
              </a:xfrm>
              <a:custGeom>
                <a:avLst/>
                <a:gdLst>
                  <a:gd name="T0" fmla="*/ 0 w 33"/>
                  <a:gd name="T1" fmla="*/ 7 h 33"/>
                  <a:gd name="T2" fmla="*/ 25 w 33"/>
                  <a:gd name="T3" fmla="*/ 33 h 33"/>
                  <a:gd name="T4" fmla="*/ 33 w 33"/>
                  <a:gd name="T5" fmla="*/ 0 h 33"/>
                  <a:gd name="T6" fmla="*/ 0 w 33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0" y="7"/>
                    </a:moveTo>
                    <a:lnTo>
                      <a:pt x="25" y="33"/>
                    </a:lnTo>
                    <a:lnTo>
                      <a:pt x="33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5" name="Freeform: Shape 222"/>
              <p:cNvSpPr>
                <a:spLocks/>
              </p:cNvSpPr>
              <p:nvPr/>
            </p:nvSpPr>
            <p:spPr bwMode="auto">
              <a:xfrm>
                <a:off x="4004316" y="1493075"/>
                <a:ext cx="40439" cy="44115"/>
              </a:xfrm>
              <a:custGeom>
                <a:avLst/>
                <a:gdLst>
                  <a:gd name="T0" fmla="*/ 25 w 33"/>
                  <a:gd name="T1" fmla="*/ 0 h 36"/>
                  <a:gd name="T2" fmla="*/ 0 w 33"/>
                  <a:gd name="T3" fmla="*/ 29 h 36"/>
                  <a:gd name="T4" fmla="*/ 33 w 33"/>
                  <a:gd name="T5" fmla="*/ 36 h 36"/>
                  <a:gd name="T6" fmla="*/ 25 w 33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lnTo>
                      <a:pt x="0" y="29"/>
                    </a:lnTo>
                    <a:lnTo>
                      <a:pt x="33" y="3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6" name="Freeform: Shape 223"/>
              <p:cNvSpPr>
                <a:spLocks/>
              </p:cNvSpPr>
              <p:nvPr/>
            </p:nvSpPr>
            <p:spPr bwMode="auto">
              <a:xfrm>
                <a:off x="3690610" y="1448960"/>
                <a:ext cx="357820" cy="220574"/>
              </a:xfrm>
              <a:custGeom>
                <a:avLst/>
                <a:gdLst>
                  <a:gd name="T0" fmla="*/ 66 w 81"/>
                  <a:gd name="T1" fmla="*/ 21 h 50"/>
                  <a:gd name="T2" fmla="*/ 64 w 81"/>
                  <a:gd name="T3" fmla="*/ 21 h 50"/>
                  <a:gd name="T4" fmla="*/ 57 w 81"/>
                  <a:gd name="T5" fmla="*/ 24 h 50"/>
                  <a:gd name="T6" fmla="*/ 57 w 81"/>
                  <a:gd name="T7" fmla="*/ 20 h 50"/>
                  <a:gd name="T8" fmla="*/ 56 w 81"/>
                  <a:gd name="T9" fmla="*/ 18 h 50"/>
                  <a:gd name="T10" fmla="*/ 41 w 81"/>
                  <a:gd name="T11" fmla="*/ 1 h 50"/>
                  <a:gd name="T12" fmla="*/ 39 w 81"/>
                  <a:gd name="T13" fmla="*/ 1 h 50"/>
                  <a:gd name="T14" fmla="*/ 32 w 81"/>
                  <a:gd name="T15" fmla="*/ 0 h 50"/>
                  <a:gd name="T16" fmla="*/ 31 w 81"/>
                  <a:gd name="T17" fmla="*/ 0 h 50"/>
                  <a:gd name="T18" fmla="*/ 31 w 81"/>
                  <a:gd name="T19" fmla="*/ 0 h 50"/>
                  <a:gd name="T20" fmla="*/ 9 w 81"/>
                  <a:gd name="T21" fmla="*/ 15 h 50"/>
                  <a:gd name="T22" fmla="*/ 7 w 81"/>
                  <a:gd name="T23" fmla="*/ 25 h 50"/>
                  <a:gd name="T24" fmla="*/ 8 w 81"/>
                  <a:gd name="T25" fmla="*/ 32 h 50"/>
                  <a:gd name="T26" fmla="*/ 0 w 81"/>
                  <a:gd name="T27" fmla="*/ 41 h 50"/>
                  <a:gd name="T28" fmla="*/ 9 w 81"/>
                  <a:gd name="T29" fmla="*/ 50 h 50"/>
                  <a:gd name="T30" fmla="*/ 32 w 81"/>
                  <a:gd name="T31" fmla="*/ 50 h 50"/>
                  <a:gd name="T32" fmla="*/ 33 w 81"/>
                  <a:gd name="T33" fmla="*/ 50 h 50"/>
                  <a:gd name="T34" fmla="*/ 66 w 81"/>
                  <a:gd name="T35" fmla="*/ 50 h 50"/>
                  <a:gd name="T36" fmla="*/ 81 w 81"/>
                  <a:gd name="T37" fmla="*/ 35 h 50"/>
                  <a:gd name="T38" fmla="*/ 66 w 81"/>
                  <a:gd name="T39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50">
                    <a:moveTo>
                      <a:pt x="66" y="21"/>
                    </a:moveTo>
                    <a:cubicBezTo>
                      <a:pt x="66" y="21"/>
                      <a:pt x="65" y="21"/>
                      <a:pt x="64" y="21"/>
                    </a:cubicBezTo>
                    <a:cubicBezTo>
                      <a:pt x="62" y="21"/>
                      <a:pt x="59" y="23"/>
                      <a:pt x="57" y="24"/>
                    </a:cubicBezTo>
                    <a:cubicBezTo>
                      <a:pt x="57" y="23"/>
                      <a:pt x="57" y="22"/>
                      <a:pt x="57" y="20"/>
                    </a:cubicBezTo>
                    <a:cubicBezTo>
                      <a:pt x="57" y="19"/>
                      <a:pt x="56" y="18"/>
                      <a:pt x="56" y="18"/>
                    </a:cubicBezTo>
                    <a:cubicBezTo>
                      <a:pt x="54" y="10"/>
                      <a:pt x="48" y="4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7" y="0"/>
                      <a:pt x="35" y="0"/>
                      <a:pt x="32" y="0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4" y="5"/>
                      <a:pt x="16" y="10"/>
                      <a:pt x="9" y="15"/>
                    </a:cubicBezTo>
                    <a:cubicBezTo>
                      <a:pt x="8" y="18"/>
                      <a:pt x="7" y="21"/>
                      <a:pt x="7" y="25"/>
                    </a:cubicBezTo>
                    <a:cubicBezTo>
                      <a:pt x="7" y="27"/>
                      <a:pt x="8" y="30"/>
                      <a:pt x="8" y="32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6"/>
                      <a:pt x="4" y="50"/>
                      <a:pt x="9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74" y="50"/>
                      <a:pt x="81" y="43"/>
                      <a:pt x="81" y="35"/>
                    </a:cubicBezTo>
                    <a:cubicBezTo>
                      <a:pt x="81" y="27"/>
                      <a:pt x="74" y="21"/>
                      <a:pt x="66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7" name="Freeform: Shape 224"/>
              <p:cNvSpPr>
                <a:spLocks/>
              </p:cNvSpPr>
              <p:nvPr/>
            </p:nvSpPr>
            <p:spPr bwMode="auto">
              <a:xfrm>
                <a:off x="5028761" y="3524809"/>
                <a:ext cx="318607" cy="344341"/>
              </a:xfrm>
              <a:custGeom>
                <a:avLst/>
                <a:gdLst>
                  <a:gd name="T0" fmla="*/ 60 w 72"/>
                  <a:gd name="T1" fmla="*/ 2 h 78"/>
                  <a:gd name="T2" fmla="*/ 60 w 72"/>
                  <a:gd name="T3" fmla="*/ 26 h 78"/>
                  <a:gd name="T4" fmla="*/ 64 w 72"/>
                  <a:gd name="T5" fmla="*/ 37 h 78"/>
                  <a:gd name="T6" fmla="*/ 66 w 72"/>
                  <a:gd name="T7" fmla="*/ 43 h 78"/>
                  <a:gd name="T8" fmla="*/ 60 w 72"/>
                  <a:gd name="T9" fmla="*/ 50 h 78"/>
                  <a:gd name="T10" fmla="*/ 56 w 72"/>
                  <a:gd name="T11" fmla="*/ 53 h 78"/>
                  <a:gd name="T12" fmla="*/ 60 w 72"/>
                  <a:gd name="T13" fmla="*/ 50 h 78"/>
                  <a:gd name="T14" fmla="*/ 60 w 72"/>
                  <a:gd name="T15" fmla="*/ 44 h 78"/>
                  <a:gd name="T16" fmla="*/ 56 w 72"/>
                  <a:gd name="T17" fmla="*/ 33 h 78"/>
                  <a:gd name="T18" fmla="*/ 60 w 72"/>
                  <a:gd name="T19" fmla="*/ 26 h 78"/>
                  <a:gd name="T20" fmla="*/ 55 w 72"/>
                  <a:gd name="T21" fmla="*/ 46 h 78"/>
                  <a:gd name="T22" fmla="*/ 55 w 72"/>
                  <a:gd name="T23" fmla="*/ 53 h 78"/>
                  <a:gd name="T24" fmla="*/ 55 w 72"/>
                  <a:gd name="T25" fmla="*/ 1 h 78"/>
                  <a:gd name="T26" fmla="*/ 55 w 72"/>
                  <a:gd name="T27" fmla="*/ 9 h 78"/>
                  <a:gd name="T28" fmla="*/ 55 w 72"/>
                  <a:gd name="T29" fmla="*/ 16 h 78"/>
                  <a:gd name="T30" fmla="*/ 60 w 72"/>
                  <a:gd name="T31" fmla="*/ 21 h 78"/>
                  <a:gd name="T32" fmla="*/ 31 w 72"/>
                  <a:gd name="T33" fmla="*/ 71 h 78"/>
                  <a:gd name="T34" fmla="*/ 55 w 72"/>
                  <a:gd name="T35" fmla="*/ 46 h 78"/>
                  <a:gd name="T36" fmla="*/ 50 w 72"/>
                  <a:gd name="T37" fmla="*/ 28 h 78"/>
                  <a:gd name="T38" fmla="*/ 55 w 72"/>
                  <a:gd name="T39" fmla="*/ 27 h 78"/>
                  <a:gd name="T40" fmla="*/ 55 w 72"/>
                  <a:gd name="T41" fmla="*/ 21 h 78"/>
                  <a:gd name="T42" fmla="*/ 50 w 72"/>
                  <a:gd name="T43" fmla="*/ 10 h 78"/>
                  <a:gd name="T44" fmla="*/ 55 w 72"/>
                  <a:gd name="T45" fmla="*/ 4 h 78"/>
                  <a:gd name="T46" fmla="*/ 44 w 72"/>
                  <a:gd name="T47" fmla="*/ 4 h 78"/>
                  <a:gd name="T48" fmla="*/ 22 w 72"/>
                  <a:gd name="T49" fmla="*/ 55 h 78"/>
                  <a:gd name="T50" fmla="*/ 22 w 72"/>
                  <a:gd name="T51" fmla="*/ 60 h 78"/>
                  <a:gd name="T52" fmla="*/ 26 w 72"/>
                  <a:gd name="T53" fmla="*/ 71 h 78"/>
                  <a:gd name="T54" fmla="*/ 22 w 72"/>
                  <a:gd name="T55" fmla="*/ 76 h 78"/>
                  <a:gd name="T56" fmla="*/ 22 w 72"/>
                  <a:gd name="T57" fmla="*/ 72 h 78"/>
                  <a:gd name="T58" fmla="*/ 22 w 72"/>
                  <a:gd name="T59" fmla="*/ 66 h 78"/>
                  <a:gd name="T60" fmla="*/ 16 w 72"/>
                  <a:gd name="T61" fmla="*/ 61 h 78"/>
                  <a:gd name="T62" fmla="*/ 20 w 72"/>
                  <a:gd name="T63" fmla="*/ 29 h 78"/>
                  <a:gd name="T64" fmla="*/ 17 w 72"/>
                  <a:gd name="T65" fmla="*/ 37 h 78"/>
                  <a:gd name="T66" fmla="*/ 16 w 72"/>
                  <a:gd name="T67" fmla="*/ 43 h 78"/>
                  <a:gd name="T68" fmla="*/ 20 w 72"/>
                  <a:gd name="T69" fmla="*/ 49 h 78"/>
                  <a:gd name="T70" fmla="*/ 22 w 72"/>
                  <a:gd name="T71" fmla="*/ 54 h 78"/>
                  <a:gd name="T72" fmla="*/ 11 w 72"/>
                  <a:gd name="T73" fmla="*/ 12 h 78"/>
                  <a:gd name="T74" fmla="*/ 10 w 72"/>
                  <a:gd name="T75" fmla="*/ 20 h 78"/>
                  <a:gd name="T76" fmla="*/ 14 w 72"/>
                  <a:gd name="T77" fmla="*/ 26 h 78"/>
                  <a:gd name="T78" fmla="*/ 16 w 72"/>
                  <a:gd name="T79" fmla="*/ 31 h 78"/>
                  <a:gd name="T80" fmla="*/ 16 w 72"/>
                  <a:gd name="T81" fmla="*/ 11 h 78"/>
                  <a:gd name="T82" fmla="*/ 16 w 72"/>
                  <a:gd name="T83" fmla="*/ 78 h 78"/>
                  <a:gd name="T84" fmla="*/ 15 w 72"/>
                  <a:gd name="T85" fmla="*/ 55 h 78"/>
                  <a:gd name="T86" fmla="*/ 13 w 72"/>
                  <a:gd name="T87" fmla="*/ 50 h 78"/>
                  <a:gd name="T88" fmla="*/ 16 w 72"/>
                  <a:gd name="T89" fmla="*/ 37 h 78"/>
                  <a:gd name="T90" fmla="*/ 10 w 72"/>
                  <a:gd name="T91" fmla="*/ 56 h 78"/>
                  <a:gd name="T92" fmla="*/ 4 w 72"/>
                  <a:gd name="T93" fmla="*/ 14 h 78"/>
                  <a:gd name="T94" fmla="*/ 10 w 72"/>
                  <a:gd name="T95" fmla="*/ 38 h 78"/>
                  <a:gd name="T96" fmla="*/ 10 w 72"/>
                  <a:gd name="T97" fmla="*/ 27 h 78"/>
                  <a:gd name="T98" fmla="*/ 10 w 72"/>
                  <a:gd name="T99" fmla="*/ 2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" h="78">
                    <a:moveTo>
                      <a:pt x="60" y="55"/>
                    </a:moveTo>
                    <a:cubicBezTo>
                      <a:pt x="64" y="53"/>
                      <a:pt x="68" y="50"/>
                      <a:pt x="72" y="48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50"/>
                      <a:pt x="60" y="50"/>
                      <a:pt x="60" y="50"/>
                    </a:cubicBezTo>
                    <a:lnTo>
                      <a:pt x="60" y="55"/>
                    </a:lnTo>
                    <a:close/>
                    <a:moveTo>
                      <a:pt x="55" y="53"/>
                    </a:move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6"/>
                      <a:pt x="59" y="56"/>
                      <a:pt x="60" y="55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53"/>
                      <a:pt x="55" y="53"/>
                      <a:pt x="55" y="53"/>
                    </a:cubicBezTo>
                    <a:close/>
                    <a:moveTo>
                      <a:pt x="60" y="2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2"/>
                    </a:lnTo>
                    <a:close/>
                    <a:moveTo>
                      <a:pt x="22" y="76"/>
                    </a:moveTo>
                    <a:cubicBezTo>
                      <a:pt x="25" y="74"/>
                      <a:pt x="28" y="73"/>
                      <a:pt x="31" y="7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2" y="72"/>
                      <a:pt x="22" y="72"/>
                      <a:pt x="22" y="72"/>
                    </a:cubicBezTo>
                    <a:lnTo>
                      <a:pt x="22" y="76"/>
                    </a:lnTo>
                    <a:close/>
                    <a:moveTo>
                      <a:pt x="16" y="78"/>
                    </a:moveTo>
                    <a:cubicBezTo>
                      <a:pt x="18" y="77"/>
                      <a:pt x="20" y="76"/>
                      <a:pt x="22" y="76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78"/>
                      <a:pt x="16" y="78"/>
                      <a:pt x="16" y="78"/>
                    </a:cubicBezTo>
                    <a:close/>
                    <a:moveTo>
                      <a:pt x="22" y="28"/>
                    </a:moveTo>
                    <a:cubicBezTo>
                      <a:pt x="20" y="29"/>
                      <a:pt x="20" y="29"/>
                      <a:pt x="20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5"/>
                      <a:pt x="22" y="55"/>
                      <a:pt x="22" y="55"/>
                    </a:cubicBezTo>
                    <a:lnTo>
                      <a:pt x="22" y="28"/>
                    </a:lnTo>
                    <a:close/>
                    <a:moveTo>
                      <a:pt x="11" y="12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1" y="12"/>
                      <a:pt x="11" y="12"/>
                      <a:pt x="11" y="12"/>
                    </a:cubicBezTo>
                    <a:close/>
                    <a:moveTo>
                      <a:pt x="10" y="5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10" y="56"/>
                    </a:lnTo>
                    <a:close/>
                    <a:moveTo>
                      <a:pt x="10" y="1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8" name="Freeform: Shape 225"/>
              <p:cNvSpPr>
                <a:spLocks/>
              </p:cNvSpPr>
              <p:nvPr/>
            </p:nvSpPr>
            <p:spPr bwMode="auto">
              <a:xfrm>
                <a:off x="4397674" y="3767441"/>
                <a:ext cx="283070" cy="207095"/>
              </a:xfrm>
              <a:custGeom>
                <a:avLst/>
                <a:gdLst>
                  <a:gd name="T0" fmla="*/ 16 w 64"/>
                  <a:gd name="T1" fmla="*/ 46 h 47"/>
                  <a:gd name="T2" fmla="*/ 16 w 64"/>
                  <a:gd name="T3" fmla="*/ 16 h 47"/>
                  <a:gd name="T4" fmla="*/ 56 w 64"/>
                  <a:gd name="T5" fmla="*/ 16 h 47"/>
                  <a:gd name="T6" fmla="*/ 56 w 64"/>
                  <a:gd name="T7" fmla="*/ 45 h 47"/>
                  <a:gd name="T8" fmla="*/ 51 w 64"/>
                  <a:gd name="T9" fmla="*/ 44 h 47"/>
                  <a:gd name="T10" fmla="*/ 43 w 64"/>
                  <a:gd name="T11" fmla="*/ 47 h 47"/>
                  <a:gd name="T12" fmla="*/ 64 w 64"/>
                  <a:gd name="T13" fmla="*/ 46 h 47"/>
                  <a:gd name="T14" fmla="*/ 64 w 64"/>
                  <a:gd name="T15" fmla="*/ 16 h 47"/>
                  <a:gd name="T16" fmla="*/ 64 w 64"/>
                  <a:gd name="T17" fmla="*/ 0 h 47"/>
                  <a:gd name="T18" fmla="*/ 56 w 64"/>
                  <a:gd name="T19" fmla="*/ 0 h 47"/>
                  <a:gd name="T20" fmla="*/ 16 w 64"/>
                  <a:gd name="T21" fmla="*/ 0 h 47"/>
                  <a:gd name="T22" fmla="*/ 8 w 64"/>
                  <a:gd name="T23" fmla="*/ 0 h 47"/>
                  <a:gd name="T24" fmla="*/ 8 w 64"/>
                  <a:gd name="T25" fmla="*/ 16 h 47"/>
                  <a:gd name="T26" fmla="*/ 8 w 64"/>
                  <a:gd name="T27" fmla="*/ 45 h 47"/>
                  <a:gd name="T28" fmla="*/ 3 w 64"/>
                  <a:gd name="T29" fmla="*/ 44 h 47"/>
                  <a:gd name="T30" fmla="*/ 0 w 64"/>
                  <a:gd name="T31" fmla="*/ 44 h 47"/>
                  <a:gd name="T32" fmla="*/ 16 w 64"/>
                  <a:gd name="T33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47">
                    <a:moveTo>
                      <a:pt x="16" y="46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4" y="44"/>
                      <a:pt x="53" y="44"/>
                      <a:pt x="51" y="44"/>
                    </a:cubicBezTo>
                    <a:cubicBezTo>
                      <a:pt x="48" y="44"/>
                      <a:pt x="45" y="45"/>
                      <a:pt x="43" y="47"/>
                    </a:cubicBezTo>
                    <a:cubicBezTo>
                      <a:pt x="50" y="47"/>
                      <a:pt x="57" y="47"/>
                      <a:pt x="64" y="4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6" y="44"/>
                      <a:pt x="5" y="44"/>
                      <a:pt x="3" y="44"/>
                    </a:cubicBezTo>
                    <a:cubicBezTo>
                      <a:pt x="2" y="44"/>
                      <a:pt x="1" y="44"/>
                      <a:pt x="0" y="44"/>
                    </a:cubicBezTo>
                    <a:cubicBezTo>
                      <a:pt x="5" y="45"/>
                      <a:pt x="10" y="46"/>
                      <a:pt x="16" y="46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9" name="Freeform: Shape 226"/>
              <p:cNvSpPr>
                <a:spLocks/>
              </p:cNvSpPr>
              <p:nvPr/>
            </p:nvSpPr>
            <p:spPr bwMode="auto">
              <a:xfrm>
                <a:off x="5333889" y="1660957"/>
                <a:ext cx="273267" cy="159304"/>
              </a:xfrm>
              <a:custGeom>
                <a:avLst/>
                <a:gdLst>
                  <a:gd name="T0" fmla="*/ 35 w 62"/>
                  <a:gd name="T1" fmla="*/ 0 h 36"/>
                  <a:gd name="T2" fmla="*/ 35 w 62"/>
                  <a:gd name="T3" fmla="*/ 6 h 36"/>
                  <a:gd name="T4" fmla="*/ 0 w 62"/>
                  <a:gd name="T5" fmla="*/ 36 h 36"/>
                  <a:gd name="T6" fmla="*/ 35 w 62"/>
                  <a:gd name="T7" fmla="*/ 29 h 36"/>
                  <a:gd name="T8" fmla="*/ 35 w 62"/>
                  <a:gd name="T9" fmla="*/ 36 h 36"/>
                  <a:gd name="T10" fmla="*/ 62 w 62"/>
                  <a:gd name="T11" fmla="*/ 18 h 36"/>
                  <a:gd name="T12" fmla="*/ 35 w 62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36">
                    <a:moveTo>
                      <a:pt x="35" y="0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4" y="6"/>
                      <a:pt x="0" y="36"/>
                      <a:pt x="0" y="36"/>
                    </a:cubicBezTo>
                    <a:cubicBezTo>
                      <a:pt x="0" y="36"/>
                      <a:pt x="10" y="29"/>
                      <a:pt x="35" y="29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62" y="18"/>
                      <a:pt x="62" y="18"/>
                      <a:pt x="62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0" name="Freeform: Shape 227"/>
              <p:cNvSpPr>
                <a:spLocks/>
              </p:cNvSpPr>
              <p:nvPr/>
            </p:nvSpPr>
            <p:spPr bwMode="auto">
              <a:xfrm>
                <a:off x="5306930" y="1801879"/>
                <a:ext cx="269591" cy="159304"/>
              </a:xfrm>
              <a:custGeom>
                <a:avLst/>
                <a:gdLst>
                  <a:gd name="T0" fmla="*/ 27 w 61"/>
                  <a:gd name="T1" fmla="*/ 36 h 36"/>
                  <a:gd name="T2" fmla="*/ 27 w 61"/>
                  <a:gd name="T3" fmla="*/ 30 h 36"/>
                  <a:gd name="T4" fmla="*/ 61 w 61"/>
                  <a:gd name="T5" fmla="*/ 0 h 36"/>
                  <a:gd name="T6" fmla="*/ 27 w 61"/>
                  <a:gd name="T7" fmla="*/ 7 h 36"/>
                  <a:gd name="T8" fmla="*/ 27 w 61"/>
                  <a:gd name="T9" fmla="*/ 1 h 36"/>
                  <a:gd name="T10" fmla="*/ 0 w 61"/>
                  <a:gd name="T11" fmla="*/ 19 h 36"/>
                  <a:gd name="T12" fmla="*/ 27 w 61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36">
                    <a:moveTo>
                      <a:pt x="27" y="36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58" y="30"/>
                      <a:pt x="61" y="0"/>
                      <a:pt x="61" y="0"/>
                    </a:cubicBezTo>
                    <a:cubicBezTo>
                      <a:pt x="61" y="0"/>
                      <a:pt x="52" y="7"/>
                      <a:pt x="27" y="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7" y="36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1" name="Freeform: Shape 228"/>
              <p:cNvSpPr>
                <a:spLocks/>
              </p:cNvSpPr>
              <p:nvPr/>
            </p:nvSpPr>
            <p:spPr bwMode="auto">
              <a:xfrm>
                <a:off x="5885324" y="2977050"/>
                <a:ext cx="4902" cy="857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2" name="Freeform: Shape 229"/>
              <p:cNvSpPr>
                <a:spLocks/>
              </p:cNvSpPr>
              <p:nvPr/>
            </p:nvSpPr>
            <p:spPr bwMode="auto">
              <a:xfrm>
                <a:off x="5885324" y="2880242"/>
                <a:ext cx="26959" cy="79652"/>
              </a:xfrm>
              <a:custGeom>
                <a:avLst/>
                <a:gdLst>
                  <a:gd name="T0" fmla="*/ 6 w 6"/>
                  <a:gd name="T1" fmla="*/ 0 h 18"/>
                  <a:gd name="T2" fmla="*/ 0 w 6"/>
                  <a:gd name="T3" fmla="*/ 18 h 18"/>
                  <a:gd name="T4" fmla="*/ 2 w 6"/>
                  <a:gd name="T5" fmla="*/ 18 h 18"/>
                  <a:gd name="T6" fmla="*/ 6 w 6"/>
                  <a:gd name="T7" fmla="*/ 1 h 18"/>
                  <a:gd name="T8" fmla="*/ 6 w 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8">
                    <a:moveTo>
                      <a:pt x="6" y="0"/>
                    </a:moveTo>
                    <a:cubicBezTo>
                      <a:pt x="3" y="5"/>
                      <a:pt x="1" y="11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2"/>
                      <a:pt x="5" y="7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3" name="Freeform: Shape 230"/>
              <p:cNvSpPr>
                <a:spLocks/>
              </p:cNvSpPr>
              <p:nvPr/>
            </p:nvSpPr>
            <p:spPr bwMode="auto">
              <a:xfrm>
                <a:off x="5841210" y="2848382"/>
                <a:ext cx="53918" cy="111513"/>
              </a:xfrm>
              <a:custGeom>
                <a:avLst/>
                <a:gdLst>
                  <a:gd name="T0" fmla="*/ 0 w 12"/>
                  <a:gd name="T1" fmla="*/ 0 h 25"/>
                  <a:gd name="T2" fmla="*/ 0 w 12"/>
                  <a:gd name="T3" fmla="*/ 25 h 25"/>
                  <a:gd name="T4" fmla="*/ 6 w 12"/>
                  <a:gd name="T5" fmla="*/ 25 h 25"/>
                  <a:gd name="T6" fmla="*/ 12 w 12"/>
                  <a:gd name="T7" fmla="*/ 4 h 25"/>
                  <a:gd name="T8" fmla="*/ 0 w 1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17"/>
                      <a:pt x="9" y="10"/>
                      <a:pt x="12" y="4"/>
                    </a:cubicBezTo>
                    <a:cubicBezTo>
                      <a:pt x="9" y="2"/>
                      <a:pt x="4" y="1"/>
                      <a:pt x="0" y="0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4" name="Freeform: Shape 231"/>
              <p:cNvSpPr>
                <a:spLocks/>
              </p:cNvSpPr>
              <p:nvPr/>
            </p:nvSpPr>
            <p:spPr bwMode="auto">
              <a:xfrm>
                <a:off x="5766459" y="2977050"/>
                <a:ext cx="52693" cy="110287"/>
              </a:xfrm>
              <a:custGeom>
                <a:avLst/>
                <a:gdLst>
                  <a:gd name="T0" fmla="*/ 12 w 12"/>
                  <a:gd name="T1" fmla="*/ 25 h 25"/>
                  <a:gd name="T2" fmla="*/ 12 w 12"/>
                  <a:gd name="T3" fmla="*/ 0 h 25"/>
                  <a:gd name="T4" fmla="*/ 6 w 12"/>
                  <a:gd name="T5" fmla="*/ 0 h 25"/>
                  <a:gd name="T6" fmla="*/ 0 w 12"/>
                  <a:gd name="T7" fmla="*/ 21 h 25"/>
                  <a:gd name="T8" fmla="*/ 12 w 12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2" y="25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9"/>
                      <a:pt x="3" y="16"/>
                      <a:pt x="0" y="21"/>
                    </a:cubicBezTo>
                    <a:cubicBezTo>
                      <a:pt x="3" y="23"/>
                      <a:pt x="8" y="25"/>
                      <a:pt x="12" y="25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5" name="Freeform: Shape 232"/>
              <p:cNvSpPr>
                <a:spLocks/>
              </p:cNvSpPr>
              <p:nvPr/>
            </p:nvSpPr>
            <p:spPr bwMode="auto">
              <a:xfrm>
                <a:off x="5766459" y="2848382"/>
                <a:ext cx="52693" cy="111513"/>
              </a:xfrm>
              <a:custGeom>
                <a:avLst/>
                <a:gdLst>
                  <a:gd name="T0" fmla="*/ 6 w 12"/>
                  <a:gd name="T1" fmla="*/ 25 h 25"/>
                  <a:gd name="T2" fmla="*/ 12 w 12"/>
                  <a:gd name="T3" fmla="*/ 25 h 25"/>
                  <a:gd name="T4" fmla="*/ 12 w 12"/>
                  <a:gd name="T5" fmla="*/ 0 h 25"/>
                  <a:gd name="T6" fmla="*/ 0 w 12"/>
                  <a:gd name="T7" fmla="*/ 5 h 25"/>
                  <a:gd name="T8" fmla="*/ 6 w 12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6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1"/>
                      <a:pt x="3" y="2"/>
                      <a:pt x="0" y="5"/>
                    </a:cubicBezTo>
                    <a:cubicBezTo>
                      <a:pt x="3" y="10"/>
                      <a:pt x="6" y="17"/>
                      <a:pt x="6" y="25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6" name="Freeform: Shape 233"/>
              <p:cNvSpPr>
                <a:spLocks/>
              </p:cNvSpPr>
              <p:nvPr/>
            </p:nvSpPr>
            <p:spPr bwMode="auto">
              <a:xfrm>
                <a:off x="5713767" y="2977050"/>
                <a:ext cx="61271" cy="79652"/>
              </a:xfrm>
              <a:custGeom>
                <a:avLst/>
                <a:gdLst>
                  <a:gd name="T0" fmla="*/ 8 w 14"/>
                  <a:gd name="T1" fmla="*/ 18 h 18"/>
                  <a:gd name="T2" fmla="*/ 14 w 14"/>
                  <a:gd name="T3" fmla="*/ 0 h 18"/>
                  <a:gd name="T4" fmla="*/ 0 w 14"/>
                  <a:gd name="T5" fmla="*/ 0 h 18"/>
                  <a:gd name="T6" fmla="*/ 8 w 14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8" y="18"/>
                    </a:moveTo>
                    <a:cubicBezTo>
                      <a:pt x="11" y="14"/>
                      <a:pt x="13" y="7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3"/>
                      <a:pt x="8" y="18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7" name="Freeform: Shape 234"/>
              <p:cNvSpPr>
                <a:spLocks/>
              </p:cNvSpPr>
              <p:nvPr/>
            </p:nvSpPr>
            <p:spPr bwMode="auto">
              <a:xfrm>
                <a:off x="5713767" y="2880242"/>
                <a:ext cx="61271" cy="79652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18 h 18"/>
                  <a:gd name="T4" fmla="*/ 14 w 14"/>
                  <a:gd name="T5" fmla="*/ 18 h 18"/>
                  <a:gd name="T6" fmla="*/ 8 w 14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cubicBezTo>
                      <a:pt x="3" y="5"/>
                      <a:pt x="0" y="11"/>
                      <a:pt x="0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1"/>
                      <a:pt x="11" y="5"/>
                      <a:pt x="8" y="0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8" name="Freeform: Shape 235"/>
              <p:cNvSpPr>
                <a:spLocks/>
              </p:cNvSpPr>
              <p:nvPr/>
            </p:nvSpPr>
            <p:spPr bwMode="auto">
              <a:xfrm>
                <a:off x="5841210" y="2977050"/>
                <a:ext cx="35537" cy="110287"/>
              </a:xfrm>
              <a:custGeom>
                <a:avLst/>
                <a:gdLst>
                  <a:gd name="T0" fmla="*/ 0 w 8"/>
                  <a:gd name="T1" fmla="*/ 25 h 25"/>
                  <a:gd name="T2" fmla="*/ 3 w 8"/>
                  <a:gd name="T3" fmla="*/ 25 h 25"/>
                  <a:gd name="T4" fmla="*/ 8 w 8"/>
                  <a:gd name="T5" fmla="*/ 11 h 25"/>
                  <a:gd name="T6" fmla="*/ 6 w 8"/>
                  <a:gd name="T7" fmla="*/ 0 h 25"/>
                  <a:gd name="T8" fmla="*/ 0 w 8"/>
                  <a:gd name="T9" fmla="*/ 0 h 25"/>
                  <a:gd name="T10" fmla="*/ 0 w 8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5">
                    <a:moveTo>
                      <a:pt x="0" y="25"/>
                    </a:moveTo>
                    <a:cubicBezTo>
                      <a:pt x="1" y="25"/>
                      <a:pt x="2" y="25"/>
                      <a:pt x="3" y="25"/>
                    </a:cubicBezTo>
                    <a:cubicBezTo>
                      <a:pt x="5" y="20"/>
                      <a:pt x="6" y="16"/>
                      <a:pt x="8" y="11"/>
                    </a:cubicBezTo>
                    <a:cubicBezTo>
                      <a:pt x="7" y="8"/>
                      <a:pt x="6" y="4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9" name="Oval 236"/>
              <p:cNvSpPr>
                <a:spLocks/>
              </p:cNvSpPr>
              <p:nvPr/>
            </p:nvSpPr>
            <p:spPr bwMode="auto">
              <a:xfrm>
                <a:off x="4746916" y="3312813"/>
                <a:ext cx="61271" cy="6127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0" name="Freeform: Shape 237"/>
              <p:cNvSpPr>
                <a:spLocks/>
              </p:cNvSpPr>
              <p:nvPr/>
            </p:nvSpPr>
            <p:spPr bwMode="auto">
              <a:xfrm>
                <a:off x="4507961" y="3494174"/>
                <a:ext cx="132345" cy="132345"/>
              </a:xfrm>
              <a:custGeom>
                <a:avLst/>
                <a:gdLst>
                  <a:gd name="T0" fmla="*/ 15 w 30"/>
                  <a:gd name="T1" fmla="*/ 30 h 30"/>
                  <a:gd name="T2" fmla="*/ 30 w 30"/>
                  <a:gd name="T3" fmla="*/ 15 h 30"/>
                  <a:gd name="T4" fmla="*/ 15 w 30"/>
                  <a:gd name="T5" fmla="*/ 0 h 30"/>
                  <a:gd name="T6" fmla="*/ 15 w 30"/>
                  <a:gd name="T7" fmla="*/ 7 h 30"/>
                  <a:gd name="T8" fmla="*/ 23 w 30"/>
                  <a:gd name="T9" fmla="*/ 15 h 30"/>
                  <a:gd name="T10" fmla="*/ 15 w 30"/>
                  <a:gd name="T11" fmla="*/ 23 h 30"/>
                  <a:gd name="T12" fmla="*/ 15 w 30"/>
                  <a:gd name="T13" fmla="*/ 30 h 30"/>
                  <a:gd name="T14" fmla="*/ 15 w 30"/>
                  <a:gd name="T15" fmla="*/ 0 h 30"/>
                  <a:gd name="T16" fmla="*/ 0 w 30"/>
                  <a:gd name="T17" fmla="*/ 15 h 30"/>
                  <a:gd name="T18" fmla="*/ 15 w 30"/>
                  <a:gd name="T19" fmla="*/ 30 h 30"/>
                  <a:gd name="T20" fmla="*/ 15 w 30"/>
                  <a:gd name="T21" fmla="*/ 30 h 30"/>
                  <a:gd name="T22" fmla="*/ 15 w 30"/>
                  <a:gd name="T23" fmla="*/ 23 h 30"/>
                  <a:gd name="T24" fmla="*/ 15 w 30"/>
                  <a:gd name="T25" fmla="*/ 23 h 30"/>
                  <a:gd name="T26" fmla="*/ 15 w 30"/>
                  <a:gd name="T27" fmla="*/ 23 h 30"/>
                  <a:gd name="T28" fmla="*/ 7 w 30"/>
                  <a:gd name="T29" fmla="*/ 15 h 30"/>
                  <a:gd name="T30" fmla="*/ 15 w 30"/>
                  <a:gd name="T31" fmla="*/ 7 h 30"/>
                  <a:gd name="T32" fmla="*/ 15 w 30"/>
                  <a:gd name="T33" fmla="*/ 7 h 30"/>
                  <a:gd name="T34" fmla="*/ 15 w 30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9" y="7"/>
                      <a:pt x="23" y="10"/>
                      <a:pt x="23" y="15"/>
                    </a:cubicBezTo>
                    <a:cubicBezTo>
                      <a:pt x="23" y="20"/>
                      <a:pt x="19" y="23"/>
                      <a:pt x="15" y="23"/>
                    </a:cubicBezTo>
                    <a:lnTo>
                      <a:pt x="15" y="30"/>
                    </a:lnTo>
                    <a:close/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0" y="23"/>
                      <a:pt x="7" y="20"/>
                      <a:pt x="7" y="15"/>
                    </a:cubicBezTo>
                    <a:cubicBezTo>
                      <a:pt x="7" y="10"/>
                      <a:pt x="10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1" name="Freeform: Shape 238"/>
              <p:cNvSpPr>
                <a:spLocks/>
              </p:cNvSpPr>
              <p:nvPr/>
            </p:nvSpPr>
            <p:spPr bwMode="auto">
              <a:xfrm>
                <a:off x="4494481" y="3462313"/>
                <a:ext cx="159304" cy="57594"/>
              </a:xfrm>
              <a:custGeom>
                <a:avLst/>
                <a:gdLst>
                  <a:gd name="T0" fmla="*/ 3 w 36"/>
                  <a:gd name="T1" fmla="*/ 13 h 13"/>
                  <a:gd name="T2" fmla="*/ 5 w 36"/>
                  <a:gd name="T3" fmla="*/ 12 h 13"/>
                  <a:gd name="T4" fmla="*/ 18 w 36"/>
                  <a:gd name="T5" fmla="*/ 4 h 13"/>
                  <a:gd name="T6" fmla="*/ 31 w 36"/>
                  <a:gd name="T7" fmla="*/ 12 h 13"/>
                  <a:gd name="T8" fmla="*/ 35 w 36"/>
                  <a:gd name="T9" fmla="*/ 12 h 13"/>
                  <a:gd name="T10" fmla="*/ 35 w 36"/>
                  <a:gd name="T11" fmla="*/ 9 h 13"/>
                  <a:gd name="T12" fmla="*/ 18 w 36"/>
                  <a:gd name="T13" fmla="*/ 0 h 13"/>
                  <a:gd name="T14" fmla="*/ 1 w 36"/>
                  <a:gd name="T15" fmla="*/ 9 h 13"/>
                  <a:gd name="T16" fmla="*/ 1 w 36"/>
                  <a:gd name="T17" fmla="*/ 12 h 13"/>
                  <a:gd name="T18" fmla="*/ 3 w 36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3">
                    <a:moveTo>
                      <a:pt x="3" y="13"/>
                    </a:moveTo>
                    <a:cubicBezTo>
                      <a:pt x="3" y="13"/>
                      <a:pt x="4" y="12"/>
                      <a:pt x="5" y="12"/>
                    </a:cubicBezTo>
                    <a:cubicBezTo>
                      <a:pt x="8" y="7"/>
                      <a:pt x="13" y="4"/>
                      <a:pt x="18" y="4"/>
                    </a:cubicBezTo>
                    <a:cubicBezTo>
                      <a:pt x="23" y="4"/>
                      <a:pt x="28" y="7"/>
                      <a:pt x="31" y="12"/>
                    </a:cubicBezTo>
                    <a:cubicBezTo>
                      <a:pt x="32" y="13"/>
                      <a:pt x="34" y="13"/>
                      <a:pt x="35" y="12"/>
                    </a:cubicBezTo>
                    <a:cubicBezTo>
                      <a:pt x="36" y="11"/>
                      <a:pt x="36" y="10"/>
                      <a:pt x="35" y="9"/>
                    </a:cubicBezTo>
                    <a:cubicBezTo>
                      <a:pt x="31" y="3"/>
                      <a:pt x="25" y="0"/>
                      <a:pt x="18" y="0"/>
                    </a:cubicBezTo>
                    <a:cubicBezTo>
                      <a:pt x="11" y="0"/>
                      <a:pt x="5" y="3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2" y="12"/>
                      <a:pt x="2" y="13"/>
                      <a:pt x="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2" name="Freeform: Shape 239"/>
              <p:cNvSpPr>
                <a:spLocks/>
              </p:cNvSpPr>
              <p:nvPr/>
            </p:nvSpPr>
            <p:spPr bwMode="auto">
              <a:xfrm>
                <a:off x="4750592" y="3494174"/>
                <a:ext cx="132345" cy="132345"/>
              </a:xfrm>
              <a:custGeom>
                <a:avLst/>
                <a:gdLst>
                  <a:gd name="T0" fmla="*/ 15 w 30"/>
                  <a:gd name="T1" fmla="*/ 0 h 30"/>
                  <a:gd name="T2" fmla="*/ 15 w 30"/>
                  <a:gd name="T3" fmla="*/ 0 h 30"/>
                  <a:gd name="T4" fmla="*/ 15 w 30"/>
                  <a:gd name="T5" fmla="*/ 7 h 30"/>
                  <a:gd name="T6" fmla="*/ 15 w 30"/>
                  <a:gd name="T7" fmla="*/ 7 h 30"/>
                  <a:gd name="T8" fmla="*/ 23 w 30"/>
                  <a:gd name="T9" fmla="*/ 15 h 30"/>
                  <a:gd name="T10" fmla="*/ 15 w 30"/>
                  <a:gd name="T11" fmla="*/ 23 h 30"/>
                  <a:gd name="T12" fmla="*/ 15 w 30"/>
                  <a:gd name="T13" fmla="*/ 23 h 30"/>
                  <a:gd name="T14" fmla="*/ 15 w 30"/>
                  <a:gd name="T15" fmla="*/ 23 h 30"/>
                  <a:gd name="T16" fmla="*/ 15 w 30"/>
                  <a:gd name="T17" fmla="*/ 30 h 30"/>
                  <a:gd name="T18" fmla="*/ 15 w 30"/>
                  <a:gd name="T19" fmla="*/ 30 h 30"/>
                  <a:gd name="T20" fmla="*/ 30 w 30"/>
                  <a:gd name="T21" fmla="*/ 15 h 30"/>
                  <a:gd name="T22" fmla="*/ 15 w 30"/>
                  <a:gd name="T23" fmla="*/ 0 h 30"/>
                  <a:gd name="T24" fmla="*/ 15 w 30"/>
                  <a:gd name="T25" fmla="*/ 0 h 30"/>
                  <a:gd name="T26" fmla="*/ 0 w 30"/>
                  <a:gd name="T27" fmla="*/ 15 h 30"/>
                  <a:gd name="T28" fmla="*/ 15 w 30"/>
                  <a:gd name="T29" fmla="*/ 30 h 30"/>
                  <a:gd name="T30" fmla="*/ 15 w 30"/>
                  <a:gd name="T31" fmla="*/ 23 h 30"/>
                  <a:gd name="T32" fmla="*/ 7 w 30"/>
                  <a:gd name="T33" fmla="*/ 15 h 30"/>
                  <a:gd name="T34" fmla="*/ 15 w 30"/>
                  <a:gd name="T35" fmla="*/ 7 h 30"/>
                  <a:gd name="T36" fmla="*/ 15 w 30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0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9" y="7"/>
                      <a:pt x="23" y="10"/>
                      <a:pt x="23" y="15"/>
                    </a:cubicBezTo>
                    <a:cubicBezTo>
                      <a:pt x="23" y="20"/>
                      <a:pt x="19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0" y="23"/>
                      <a:pt x="7" y="20"/>
                      <a:pt x="7" y="15"/>
                    </a:cubicBezTo>
                    <a:cubicBezTo>
                      <a:pt x="7" y="10"/>
                      <a:pt x="10" y="7"/>
                      <a:pt x="15" y="7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3" name="Freeform: Shape 240"/>
              <p:cNvSpPr>
                <a:spLocks/>
              </p:cNvSpPr>
              <p:nvPr/>
            </p:nvSpPr>
            <p:spPr bwMode="auto">
              <a:xfrm>
                <a:off x="4737113" y="3462313"/>
                <a:ext cx="159304" cy="57594"/>
              </a:xfrm>
              <a:custGeom>
                <a:avLst/>
                <a:gdLst>
                  <a:gd name="T0" fmla="*/ 18 w 36"/>
                  <a:gd name="T1" fmla="*/ 0 h 13"/>
                  <a:gd name="T2" fmla="*/ 1 w 36"/>
                  <a:gd name="T3" fmla="*/ 9 h 13"/>
                  <a:gd name="T4" fmla="*/ 1 w 36"/>
                  <a:gd name="T5" fmla="*/ 12 h 13"/>
                  <a:gd name="T6" fmla="*/ 3 w 36"/>
                  <a:gd name="T7" fmla="*/ 13 h 13"/>
                  <a:gd name="T8" fmla="*/ 4 w 36"/>
                  <a:gd name="T9" fmla="*/ 12 h 13"/>
                  <a:gd name="T10" fmla="*/ 18 w 36"/>
                  <a:gd name="T11" fmla="*/ 4 h 13"/>
                  <a:gd name="T12" fmla="*/ 31 w 36"/>
                  <a:gd name="T13" fmla="*/ 12 h 13"/>
                  <a:gd name="T14" fmla="*/ 35 w 36"/>
                  <a:gd name="T15" fmla="*/ 12 h 13"/>
                  <a:gd name="T16" fmla="*/ 35 w 36"/>
                  <a:gd name="T17" fmla="*/ 9 h 13"/>
                  <a:gd name="T18" fmla="*/ 18 w 36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3">
                    <a:moveTo>
                      <a:pt x="18" y="0"/>
                    </a:moveTo>
                    <a:cubicBezTo>
                      <a:pt x="11" y="0"/>
                      <a:pt x="4" y="3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7" y="7"/>
                      <a:pt x="12" y="4"/>
                      <a:pt x="18" y="4"/>
                    </a:cubicBezTo>
                    <a:cubicBezTo>
                      <a:pt x="23" y="4"/>
                      <a:pt x="28" y="7"/>
                      <a:pt x="31" y="12"/>
                    </a:cubicBezTo>
                    <a:cubicBezTo>
                      <a:pt x="32" y="13"/>
                      <a:pt x="33" y="13"/>
                      <a:pt x="35" y="12"/>
                    </a:cubicBezTo>
                    <a:cubicBezTo>
                      <a:pt x="36" y="11"/>
                      <a:pt x="36" y="10"/>
                      <a:pt x="35" y="9"/>
                    </a:cubicBezTo>
                    <a:cubicBezTo>
                      <a:pt x="31" y="3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4" name="Freeform: Shape 241"/>
              <p:cNvSpPr>
                <a:spLocks/>
              </p:cNvSpPr>
              <p:nvPr/>
            </p:nvSpPr>
            <p:spPr bwMode="auto">
              <a:xfrm>
                <a:off x="4618248" y="3348350"/>
                <a:ext cx="234054" cy="273267"/>
              </a:xfrm>
              <a:custGeom>
                <a:avLst/>
                <a:gdLst>
                  <a:gd name="T0" fmla="*/ 36 w 53"/>
                  <a:gd name="T1" fmla="*/ 22 h 62"/>
                  <a:gd name="T2" fmla="*/ 37 w 53"/>
                  <a:gd name="T3" fmla="*/ 23 h 62"/>
                  <a:gd name="T4" fmla="*/ 51 w 53"/>
                  <a:gd name="T5" fmla="*/ 17 h 62"/>
                  <a:gd name="T6" fmla="*/ 53 w 53"/>
                  <a:gd name="T7" fmla="*/ 12 h 62"/>
                  <a:gd name="T8" fmla="*/ 48 w 53"/>
                  <a:gd name="T9" fmla="*/ 11 h 62"/>
                  <a:gd name="T10" fmla="*/ 39 w 53"/>
                  <a:gd name="T11" fmla="*/ 15 h 62"/>
                  <a:gd name="T12" fmla="*/ 38 w 53"/>
                  <a:gd name="T13" fmla="*/ 15 h 62"/>
                  <a:gd name="T14" fmla="*/ 23 w 53"/>
                  <a:gd name="T15" fmla="*/ 0 h 62"/>
                  <a:gd name="T16" fmla="*/ 21 w 53"/>
                  <a:gd name="T17" fmla="*/ 0 h 62"/>
                  <a:gd name="T18" fmla="*/ 0 w 53"/>
                  <a:gd name="T19" fmla="*/ 21 h 62"/>
                  <a:gd name="T20" fmla="*/ 0 w 53"/>
                  <a:gd name="T21" fmla="*/ 22 h 62"/>
                  <a:gd name="T22" fmla="*/ 15 w 53"/>
                  <a:gd name="T23" fmla="*/ 35 h 62"/>
                  <a:gd name="T24" fmla="*/ 15 w 53"/>
                  <a:gd name="T25" fmla="*/ 36 h 62"/>
                  <a:gd name="T26" fmla="*/ 8 w 53"/>
                  <a:gd name="T27" fmla="*/ 52 h 62"/>
                  <a:gd name="T28" fmla="*/ 8 w 53"/>
                  <a:gd name="T29" fmla="*/ 54 h 62"/>
                  <a:gd name="T30" fmla="*/ 13 w 53"/>
                  <a:gd name="T31" fmla="*/ 60 h 62"/>
                  <a:gd name="T32" fmla="*/ 16 w 53"/>
                  <a:gd name="T33" fmla="*/ 62 h 62"/>
                  <a:gd name="T34" fmla="*/ 19 w 53"/>
                  <a:gd name="T35" fmla="*/ 61 h 62"/>
                  <a:gd name="T36" fmla="*/ 20 w 53"/>
                  <a:gd name="T37" fmla="*/ 55 h 62"/>
                  <a:gd name="T38" fmla="*/ 18 w 53"/>
                  <a:gd name="T39" fmla="*/ 53 h 62"/>
                  <a:gd name="T40" fmla="*/ 18 w 53"/>
                  <a:gd name="T41" fmla="*/ 51 h 62"/>
                  <a:gd name="T42" fmla="*/ 25 w 53"/>
                  <a:gd name="T43" fmla="*/ 34 h 62"/>
                  <a:gd name="T44" fmla="*/ 25 w 53"/>
                  <a:gd name="T45" fmla="*/ 32 h 62"/>
                  <a:gd name="T46" fmla="*/ 17 w 53"/>
                  <a:gd name="T47" fmla="*/ 25 h 62"/>
                  <a:gd name="T48" fmla="*/ 17 w 53"/>
                  <a:gd name="T49" fmla="*/ 23 h 62"/>
                  <a:gd name="T50" fmla="*/ 26 w 53"/>
                  <a:gd name="T51" fmla="*/ 14 h 62"/>
                  <a:gd name="T52" fmla="*/ 27 w 53"/>
                  <a:gd name="T53" fmla="*/ 15 h 62"/>
                  <a:gd name="T54" fmla="*/ 36 w 53"/>
                  <a:gd name="T55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62">
                    <a:moveTo>
                      <a:pt x="36" y="22"/>
                    </a:moveTo>
                    <a:cubicBezTo>
                      <a:pt x="36" y="23"/>
                      <a:pt x="37" y="23"/>
                      <a:pt x="37" y="23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6"/>
                      <a:pt x="53" y="14"/>
                      <a:pt x="53" y="12"/>
                    </a:cubicBezTo>
                    <a:cubicBezTo>
                      <a:pt x="52" y="11"/>
                      <a:pt x="50" y="10"/>
                      <a:pt x="48" y="1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8" y="15"/>
                      <a:pt x="38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3" y="25"/>
                      <a:pt x="12" y="32"/>
                      <a:pt x="15" y="35"/>
                    </a:cubicBezTo>
                    <a:cubicBezTo>
                      <a:pt x="15" y="35"/>
                      <a:pt x="15" y="36"/>
                      <a:pt x="15" y="3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3"/>
                      <a:pt x="8" y="54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1"/>
                      <a:pt x="15" y="62"/>
                      <a:pt x="16" y="62"/>
                    </a:cubicBezTo>
                    <a:cubicBezTo>
                      <a:pt x="17" y="62"/>
                      <a:pt x="18" y="62"/>
                      <a:pt x="19" y="61"/>
                    </a:cubicBezTo>
                    <a:cubicBezTo>
                      <a:pt x="21" y="60"/>
                      <a:pt x="21" y="57"/>
                      <a:pt x="20" y="55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2"/>
                      <a:pt x="18" y="51"/>
                      <a:pt x="18" y="51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5" y="33"/>
                      <a:pt x="25" y="32"/>
                    </a:cubicBezTo>
                    <a:cubicBezTo>
                      <a:pt x="23" y="31"/>
                      <a:pt x="19" y="27"/>
                      <a:pt x="17" y="25"/>
                    </a:cubicBezTo>
                    <a:cubicBezTo>
                      <a:pt x="17" y="24"/>
                      <a:pt x="17" y="24"/>
                      <a:pt x="17" y="2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7" y="14"/>
                      <a:pt x="27" y="15"/>
                    </a:cubicBezTo>
                    <a:lnTo>
                      <a:pt x="36" y="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5" name="Freeform: Shape 242"/>
              <p:cNvSpPr>
                <a:spLocks/>
              </p:cNvSpPr>
              <p:nvPr/>
            </p:nvSpPr>
            <p:spPr bwMode="auto">
              <a:xfrm>
                <a:off x="3514151" y="1696494"/>
                <a:ext cx="26959" cy="30635"/>
              </a:xfrm>
              <a:custGeom>
                <a:avLst/>
                <a:gdLst>
                  <a:gd name="T0" fmla="*/ 0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0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3"/>
                      <a:pt x="2" y="5"/>
                      <a:pt x="0" y="7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6" name="Freeform: Shape 243"/>
              <p:cNvSpPr>
                <a:spLocks/>
              </p:cNvSpPr>
              <p:nvPr/>
            </p:nvSpPr>
            <p:spPr bwMode="auto">
              <a:xfrm>
                <a:off x="4097447" y="3582404"/>
                <a:ext cx="145824" cy="145824"/>
              </a:xfrm>
              <a:custGeom>
                <a:avLst/>
                <a:gdLst>
                  <a:gd name="T0" fmla="*/ 8 w 33"/>
                  <a:gd name="T1" fmla="*/ 30 h 33"/>
                  <a:gd name="T2" fmla="*/ 17 w 33"/>
                  <a:gd name="T3" fmla="*/ 33 h 33"/>
                  <a:gd name="T4" fmla="*/ 33 w 33"/>
                  <a:gd name="T5" fmla="*/ 17 h 33"/>
                  <a:gd name="T6" fmla="*/ 17 w 33"/>
                  <a:gd name="T7" fmla="*/ 0 h 33"/>
                  <a:gd name="T8" fmla="*/ 0 w 33"/>
                  <a:gd name="T9" fmla="*/ 14 h 33"/>
                  <a:gd name="T10" fmla="*/ 17 w 33"/>
                  <a:gd name="T11" fmla="*/ 14 h 33"/>
                  <a:gd name="T12" fmla="*/ 22 w 33"/>
                  <a:gd name="T13" fmla="*/ 14 h 33"/>
                  <a:gd name="T14" fmla="*/ 18 w 33"/>
                  <a:gd name="T15" fmla="*/ 18 h 33"/>
                  <a:gd name="T16" fmla="*/ 8 w 33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30"/>
                    </a:moveTo>
                    <a:cubicBezTo>
                      <a:pt x="10" y="32"/>
                      <a:pt x="13" y="33"/>
                      <a:pt x="17" y="33"/>
                    </a:cubicBezTo>
                    <a:cubicBezTo>
                      <a:pt x="26" y="33"/>
                      <a:pt x="33" y="26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8" y="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7" name="Freeform: Shape 244"/>
              <p:cNvSpPr>
                <a:spLocks/>
              </p:cNvSpPr>
              <p:nvPr/>
            </p:nvSpPr>
            <p:spPr bwMode="auto">
              <a:xfrm>
                <a:off x="3871972" y="3657154"/>
                <a:ext cx="300226" cy="211996"/>
              </a:xfrm>
              <a:custGeom>
                <a:avLst/>
                <a:gdLst>
                  <a:gd name="T0" fmla="*/ 30 w 68"/>
                  <a:gd name="T1" fmla="*/ 34 h 48"/>
                  <a:gd name="T2" fmla="*/ 30 w 68"/>
                  <a:gd name="T3" fmla="*/ 35 h 48"/>
                  <a:gd name="T4" fmla="*/ 30 w 68"/>
                  <a:gd name="T5" fmla="*/ 37 h 48"/>
                  <a:gd name="T6" fmla="*/ 30 w 68"/>
                  <a:gd name="T7" fmla="*/ 44 h 48"/>
                  <a:gd name="T8" fmla="*/ 37 w 68"/>
                  <a:gd name="T9" fmla="*/ 48 h 48"/>
                  <a:gd name="T10" fmla="*/ 37 w 68"/>
                  <a:gd name="T11" fmla="*/ 37 h 48"/>
                  <a:gd name="T12" fmla="*/ 37 w 68"/>
                  <a:gd name="T13" fmla="*/ 35 h 48"/>
                  <a:gd name="T14" fmla="*/ 37 w 68"/>
                  <a:gd name="T15" fmla="*/ 34 h 48"/>
                  <a:gd name="T16" fmla="*/ 57 w 68"/>
                  <a:gd name="T17" fmla="*/ 12 h 48"/>
                  <a:gd name="T18" fmla="*/ 68 w 68"/>
                  <a:gd name="T19" fmla="*/ 0 h 48"/>
                  <a:gd name="T20" fmla="*/ 51 w 68"/>
                  <a:gd name="T21" fmla="*/ 0 h 48"/>
                  <a:gd name="T22" fmla="*/ 0 w 68"/>
                  <a:gd name="T23" fmla="*/ 0 h 48"/>
                  <a:gd name="T24" fmla="*/ 30 w 68"/>
                  <a:gd name="T25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48">
                    <a:moveTo>
                      <a:pt x="30" y="34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3" y="45"/>
                      <a:pt x="35" y="47"/>
                      <a:pt x="37" y="4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8" name="Freeform: Shape 245"/>
              <p:cNvSpPr>
                <a:spLocks/>
              </p:cNvSpPr>
              <p:nvPr/>
            </p:nvSpPr>
            <p:spPr bwMode="auto">
              <a:xfrm>
                <a:off x="3266618" y="1903588"/>
                <a:ext cx="238955" cy="269591"/>
              </a:xfrm>
              <a:custGeom>
                <a:avLst/>
                <a:gdLst>
                  <a:gd name="T0" fmla="*/ 0 w 54"/>
                  <a:gd name="T1" fmla="*/ 61 h 61"/>
                  <a:gd name="T2" fmla="*/ 11 w 54"/>
                  <a:gd name="T3" fmla="*/ 50 h 61"/>
                  <a:gd name="T4" fmla="*/ 11 w 54"/>
                  <a:gd name="T5" fmla="*/ 50 h 61"/>
                  <a:gd name="T6" fmla="*/ 11 w 54"/>
                  <a:gd name="T7" fmla="*/ 32 h 61"/>
                  <a:gd name="T8" fmla="*/ 0 w 54"/>
                  <a:gd name="T9" fmla="*/ 61 h 61"/>
                  <a:gd name="T10" fmla="*/ 0 w 54"/>
                  <a:gd name="T11" fmla="*/ 61 h 61"/>
                  <a:gd name="T12" fmla="*/ 20 w 54"/>
                  <a:gd name="T13" fmla="*/ 14 h 61"/>
                  <a:gd name="T14" fmla="*/ 47 w 54"/>
                  <a:gd name="T15" fmla="*/ 14 h 61"/>
                  <a:gd name="T16" fmla="*/ 47 w 54"/>
                  <a:gd name="T17" fmla="*/ 40 h 61"/>
                  <a:gd name="T18" fmla="*/ 43 w 54"/>
                  <a:gd name="T19" fmla="*/ 39 h 61"/>
                  <a:gd name="T20" fmla="*/ 32 w 54"/>
                  <a:gd name="T21" fmla="*/ 50 h 61"/>
                  <a:gd name="T22" fmla="*/ 43 w 54"/>
                  <a:gd name="T23" fmla="*/ 61 h 61"/>
                  <a:gd name="T24" fmla="*/ 54 w 54"/>
                  <a:gd name="T25" fmla="*/ 50 h 61"/>
                  <a:gd name="T26" fmla="*/ 54 w 54"/>
                  <a:gd name="T27" fmla="*/ 50 h 61"/>
                  <a:gd name="T28" fmla="*/ 54 w 54"/>
                  <a:gd name="T29" fmla="*/ 50 h 61"/>
                  <a:gd name="T30" fmla="*/ 54 w 54"/>
                  <a:gd name="T31" fmla="*/ 14 h 61"/>
                  <a:gd name="T32" fmla="*/ 54 w 54"/>
                  <a:gd name="T33" fmla="*/ 0 h 61"/>
                  <a:gd name="T34" fmla="*/ 47 w 54"/>
                  <a:gd name="T35" fmla="*/ 0 h 61"/>
                  <a:gd name="T36" fmla="*/ 28 w 54"/>
                  <a:gd name="T37" fmla="*/ 0 h 61"/>
                  <a:gd name="T38" fmla="*/ 20 w 54"/>
                  <a:gd name="T39" fmla="*/ 1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61">
                    <a:moveTo>
                      <a:pt x="0" y="61"/>
                    </a:moveTo>
                    <a:cubicBezTo>
                      <a:pt x="6" y="61"/>
                      <a:pt x="11" y="56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7" y="42"/>
                      <a:pt x="3" y="5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lose/>
                    <a:moveTo>
                      <a:pt x="20" y="14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6" y="39"/>
                      <a:pt x="44" y="39"/>
                      <a:pt x="43" y="39"/>
                    </a:cubicBezTo>
                    <a:cubicBezTo>
                      <a:pt x="37" y="39"/>
                      <a:pt x="32" y="44"/>
                      <a:pt x="32" y="50"/>
                    </a:cubicBezTo>
                    <a:cubicBezTo>
                      <a:pt x="32" y="56"/>
                      <a:pt x="37" y="61"/>
                      <a:pt x="43" y="61"/>
                    </a:cubicBezTo>
                    <a:cubicBezTo>
                      <a:pt x="49" y="61"/>
                      <a:pt x="54" y="56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5" y="5"/>
                      <a:pt x="22" y="9"/>
                      <a:pt x="20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9" name="Freeform: Shape 246"/>
              <p:cNvSpPr>
                <a:spLocks/>
              </p:cNvSpPr>
              <p:nvPr/>
            </p:nvSpPr>
            <p:spPr bwMode="auto">
              <a:xfrm>
                <a:off x="4838822" y="1276177"/>
                <a:ext cx="340665" cy="274492"/>
              </a:xfrm>
              <a:custGeom>
                <a:avLst/>
                <a:gdLst>
                  <a:gd name="T0" fmla="*/ 11 w 77"/>
                  <a:gd name="T1" fmla="*/ 48 h 62"/>
                  <a:gd name="T2" fmla="*/ 32 w 77"/>
                  <a:gd name="T3" fmla="*/ 37 h 62"/>
                  <a:gd name="T4" fmla="*/ 36 w 77"/>
                  <a:gd name="T5" fmla="*/ 37 h 62"/>
                  <a:gd name="T6" fmla="*/ 36 w 77"/>
                  <a:gd name="T7" fmla="*/ 41 h 62"/>
                  <a:gd name="T8" fmla="*/ 36 w 77"/>
                  <a:gd name="T9" fmla="*/ 50 h 62"/>
                  <a:gd name="T10" fmla="*/ 35 w 77"/>
                  <a:gd name="T11" fmla="*/ 62 h 62"/>
                  <a:gd name="T12" fmla="*/ 42 w 77"/>
                  <a:gd name="T13" fmla="*/ 62 h 62"/>
                  <a:gd name="T14" fmla="*/ 41 w 77"/>
                  <a:gd name="T15" fmla="*/ 50 h 62"/>
                  <a:gd name="T16" fmla="*/ 41 w 77"/>
                  <a:gd name="T17" fmla="*/ 41 h 62"/>
                  <a:gd name="T18" fmla="*/ 41 w 77"/>
                  <a:gd name="T19" fmla="*/ 37 h 62"/>
                  <a:gd name="T20" fmla="*/ 45 w 77"/>
                  <a:gd name="T21" fmla="*/ 37 h 62"/>
                  <a:gd name="T22" fmla="*/ 66 w 77"/>
                  <a:gd name="T23" fmla="*/ 48 h 62"/>
                  <a:gd name="T24" fmla="*/ 74 w 77"/>
                  <a:gd name="T25" fmla="*/ 40 h 62"/>
                  <a:gd name="T26" fmla="*/ 74 w 77"/>
                  <a:gd name="T27" fmla="*/ 20 h 62"/>
                  <a:gd name="T28" fmla="*/ 60 w 77"/>
                  <a:gd name="T29" fmla="*/ 14 h 62"/>
                  <a:gd name="T30" fmla="*/ 43 w 77"/>
                  <a:gd name="T31" fmla="*/ 30 h 62"/>
                  <a:gd name="T32" fmla="*/ 42 w 77"/>
                  <a:gd name="T33" fmla="*/ 28 h 62"/>
                  <a:gd name="T34" fmla="*/ 46 w 77"/>
                  <a:gd name="T35" fmla="*/ 19 h 62"/>
                  <a:gd name="T36" fmla="*/ 52 w 77"/>
                  <a:gd name="T37" fmla="*/ 11 h 62"/>
                  <a:gd name="T38" fmla="*/ 22 w 77"/>
                  <a:gd name="T39" fmla="*/ 0 h 62"/>
                  <a:gd name="T40" fmla="*/ 30 w 77"/>
                  <a:gd name="T41" fmla="*/ 19 h 62"/>
                  <a:gd name="T42" fmla="*/ 35 w 77"/>
                  <a:gd name="T43" fmla="*/ 28 h 62"/>
                  <a:gd name="T44" fmla="*/ 34 w 77"/>
                  <a:gd name="T45" fmla="*/ 30 h 62"/>
                  <a:gd name="T46" fmla="*/ 8 w 77"/>
                  <a:gd name="T47" fmla="*/ 13 h 62"/>
                  <a:gd name="T48" fmla="*/ 2 w 77"/>
                  <a:gd name="T49" fmla="*/ 40 h 62"/>
                  <a:gd name="T50" fmla="*/ 11 w 77"/>
                  <a:gd name="T51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7" h="62">
                    <a:moveTo>
                      <a:pt x="11" y="48"/>
                    </a:moveTo>
                    <a:cubicBezTo>
                      <a:pt x="19" y="49"/>
                      <a:pt x="25" y="41"/>
                      <a:pt x="32" y="37"/>
                    </a:cubicBezTo>
                    <a:cubicBezTo>
                      <a:pt x="33" y="37"/>
                      <a:pt x="35" y="35"/>
                      <a:pt x="36" y="37"/>
                    </a:cubicBezTo>
                    <a:cubicBezTo>
                      <a:pt x="36" y="38"/>
                      <a:pt x="36" y="40"/>
                      <a:pt x="36" y="41"/>
                    </a:cubicBezTo>
                    <a:cubicBezTo>
                      <a:pt x="36" y="44"/>
                      <a:pt x="36" y="47"/>
                      <a:pt x="36" y="50"/>
                    </a:cubicBezTo>
                    <a:cubicBezTo>
                      <a:pt x="36" y="53"/>
                      <a:pt x="35" y="59"/>
                      <a:pt x="35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1" y="59"/>
                      <a:pt x="41" y="53"/>
                      <a:pt x="41" y="50"/>
                    </a:cubicBezTo>
                    <a:cubicBezTo>
                      <a:pt x="41" y="47"/>
                      <a:pt x="41" y="44"/>
                      <a:pt x="41" y="41"/>
                    </a:cubicBezTo>
                    <a:cubicBezTo>
                      <a:pt x="41" y="40"/>
                      <a:pt x="40" y="38"/>
                      <a:pt x="41" y="37"/>
                    </a:cubicBezTo>
                    <a:cubicBezTo>
                      <a:pt x="42" y="35"/>
                      <a:pt x="44" y="37"/>
                      <a:pt x="45" y="37"/>
                    </a:cubicBezTo>
                    <a:cubicBezTo>
                      <a:pt x="51" y="41"/>
                      <a:pt x="58" y="49"/>
                      <a:pt x="66" y="48"/>
                    </a:cubicBezTo>
                    <a:cubicBezTo>
                      <a:pt x="70" y="48"/>
                      <a:pt x="73" y="44"/>
                      <a:pt x="74" y="40"/>
                    </a:cubicBezTo>
                    <a:cubicBezTo>
                      <a:pt x="76" y="35"/>
                      <a:pt x="77" y="26"/>
                      <a:pt x="74" y="20"/>
                    </a:cubicBezTo>
                    <a:cubicBezTo>
                      <a:pt x="70" y="18"/>
                      <a:pt x="65" y="16"/>
                      <a:pt x="60" y="14"/>
                    </a:cubicBezTo>
                    <a:cubicBezTo>
                      <a:pt x="54" y="18"/>
                      <a:pt x="50" y="29"/>
                      <a:pt x="43" y="30"/>
                    </a:cubicBezTo>
                    <a:cubicBezTo>
                      <a:pt x="41" y="30"/>
                      <a:pt x="41" y="29"/>
                      <a:pt x="42" y="28"/>
                    </a:cubicBezTo>
                    <a:cubicBezTo>
                      <a:pt x="43" y="24"/>
                      <a:pt x="44" y="21"/>
                      <a:pt x="46" y="19"/>
                    </a:cubicBezTo>
                    <a:cubicBezTo>
                      <a:pt x="48" y="16"/>
                      <a:pt x="50" y="14"/>
                      <a:pt x="52" y="11"/>
                    </a:cubicBezTo>
                    <a:cubicBezTo>
                      <a:pt x="42" y="7"/>
                      <a:pt x="32" y="3"/>
                      <a:pt x="22" y="0"/>
                    </a:cubicBezTo>
                    <a:cubicBezTo>
                      <a:pt x="21" y="7"/>
                      <a:pt x="27" y="14"/>
                      <a:pt x="30" y="19"/>
                    </a:cubicBezTo>
                    <a:cubicBezTo>
                      <a:pt x="32" y="21"/>
                      <a:pt x="34" y="24"/>
                      <a:pt x="35" y="28"/>
                    </a:cubicBezTo>
                    <a:cubicBezTo>
                      <a:pt x="36" y="29"/>
                      <a:pt x="36" y="30"/>
                      <a:pt x="34" y="30"/>
                    </a:cubicBezTo>
                    <a:cubicBezTo>
                      <a:pt x="24" y="29"/>
                      <a:pt x="20" y="6"/>
                      <a:pt x="8" y="13"/>
                    </a:cubicBezTo>
                    <a:cubicBezTo>
                      <a:pt x="0" y="18"/>
                      <a:pt x="0" y="32"/>
                      <a:pt x="2" y="40"/>
                    </a:cubicBezTo>
                    <a:cubicBezTo>
                      <a:pt x="4" y="44"/>
                      <a:pt x="6" y="48"/>
                      <a:pt x="11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0" name="Freeform: Shape 247"/>
              <p:cNvSpPr>
                <a:spLocks/>
              </p:cNvSpPr>
              <p:nvPr/>
            </p:nvSpPr>
            <p:spPr bwMode="auto">
              <a:xfrm>
                <a:off x="5832632" y="2464827"/>
                <a:ext cx="101709" cy="101709"/>
              </a:xfrm>
              <a:custGeom>
                <a:avLst/>
                <a:gdLst>
                  <a:gd name="T0" fmla="*/ 11 w 23"/>
                  <a:gd name="T1" fmla="*/ 23 h 23"/>
                  <a:gd name="T2" fmla="*/ 11 w 23"/>
                  <a:gd name="T3" fmla="*/ 23 h 23"/>
                  <a:gd name="T4" fmla="*/ 23 w 23"/>
                  <a:gd name="T5" fmla="*/ 11 h 23"/>
                  <a:gd name="T6" fmla="*/ 11 w 23"/>
                  <a:gd name="T7" fmla="*/ 0 h 23"/>
                  <a:gd name="T8" fmla="*/ 0 w 23"/>
                  <a:gd name="T9" fmla="*/ 11 h 23"/>
                  <a:gd name="T10" fmla="*/ 6 w 23"/>
                  <a:gd name="T11" fmla="*/ 15 h 23"/>
                  <a:gd name="T12" fmla="*/ 11 w 23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8" y="23"/>
                      <a:pt x="23" y="17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2" y="12"/>
                      <a:pt x="4" y="13"/>
                      <a:pt x="6" y="15"/>
                    </a:cubicBezTo>
                    <a:cubicBezTo>
                      <a:pt x="8" y="17"/>
                      <a:pt x="10" y="20"/>
                      <a:pt x="11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1" name="Freeform: Shape 248"/>
              <p:cNvSpPr>
                <a:spLocks/>
              </p:cNvSpPr>
              <p:nvPr/>
            </p:nvSpPr>
            <p:spPr bwMode="auto">
              <a:xfrm>
                <a:off x="5868169" y="2434192"/>
                <a:ext cx="26959" cy="22057"/>
              </a:xfrm>
              <a:custGeom>
                <a:avLst/>
                <a:gdLst>
                  <a:gd name="T0" fmla="*/ 22 w 22"/>
                  <a:gd name="T1" fmla="*/ 18 h 18"/>
                  <a:gd name="T2" fmla="*/ 11 w 22"/>
                  <a:gd name="T3" fmla="*/ 0 h 18"/>
                  <a:gd name="T4" fmla="*/ 0 w 22"/>
                  <a:gd name="T5" fmla="*/ 18 h 18"/>
                  <a:gd name="T6" fmla="*/ 22 w 22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22" y="18"/>
                    </a:moveTo>
                    <a:lnTo>
                      <a:pt x="11" y="0"/>
                    </a:lnTo>
                    <a:lnTo>
                      <a:pt x="0" y="18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2" name="Freeform: Shape 249"/>
              <p:cNvSpPr>
                <a:spLocks/>
              </p:cNvSpPr>
              <p:nvPr/>
            </p:nvSpPr>
            <p:spPr bwMode="auto">
              <a:xfrm>
                <a:off x="5939243" y="2500364"/>
                <a:ext cx="3676" cy="25734"/>
              </a:xfrm>
              <a:custGeom>
                <a:avLst/>
                <a:gdLst>
                  <a:gd name="T0" fmla="*/ 0 w 1"/>
                  <a:gd name="T1" fmla="*/ 6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0 h 6"/>
                  <a:gd name="T8" fmla="*/ 0 w 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3" name="Freeform: Shape 250"/>
              <p:cNvSpPr>
                <a:spLocks/>
              </p:cNvSpPr>
              <p:nvPr/>
            </p:nvSpPr>
            <p:spPr bwMode="auto">
              <a:xfrm>
                <a:off x="5810574" y="2500364"/>
                <a:ext cx="13480" cy="857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4" name="Freeform: Shape 251"/>
              <p:cNvSpPr>
                <a:spLocks/>
              </p:cNvSpPr>
              <p:nvPr/>
            </p:nvSpPr>
            <p:spPr bwMode="auto">
              <a:xfrm>
                <a:off x="5912283" y="2456249"/>
                <a:ext cx="26959" cy="25734"/>
              </a:xfrm>
              <a:custGeom>
                <a:avLst/>
                <a:gdLst>
                  <a:gd name="T0" fmla="*/ 0 w 6"/>
                  <a:gd name="T1" fmla="*/ 2 h 6"/>
                  <a:gd name="T2" fmla="*/ 5 w 6"/>
                  <a:gd name="T3" fmla="*/ 6 h 6"/>
                  <a:gd name="T4" fmla="*/ 6 w 6"/>
                  <a:gd name="T5" fmla="*/ 2 h 6"/>
                  <a:gd name="T6" fmla="*/ 6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5" name="Freeform: Shape 252"/>
              <p:cNvSpPr>
                <a:spLocks/>
              </p:cNvSpPr>
              <p:nvPr/>
            </p:nvSpPr>
            <p:spPr bwMode="auto">
              <a:xfrm>
                <a:off x="5912283" y="2544479"/>
                <a:ext cx="26959" cy="25734"/>
              </a:xfrm>
              <a:custGeom>
                <a:avLst/>
                <a:gdLst>
                  <a:gd name="T0" fmla="*/ 18 w 22"/>
                  <a:gd name="T1" fmla="*/ 0 h 21"/>
                  <a:gd name="T2" fmla="*/ 0 w 22"/>
                  <a:gd name="T3" fmla="*/ 18 h 21"/>
                  <a:gd name="T4" fmla="*/ 22 w 22"/>
                  <a:gd name="T5" fmla="*/ 21 h 21"/>
                  <a:gd name="T6" fmla="*/ 18 w 22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1">
                    <a:moveTo>
                      <a:pt x="18" y="0"/>
                    </a:moveTo>
                    <a:lnTo>
                      <a:pt x="0" y="18"/>
                    </a:lnTo>
                    <a:lnTo>
                      <a:pt x="22" y="2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6" name="Freeform: Shape 253"/>
              <p:cNvSpPr>
                <a:spLocks/>
              </p:cNvSpPr>
              <p:nvPr/>
            </p:nvSpPr>
            <p:spPr bwMode="auto">
              <a:xfrm>
                <a:off x="5824054" y="2456249"/>
                <a:ext cx="26959" cy="25734"/>
              </a:xfrm>
              <a:custGeom>
                <a:avLst/>
                <a:gdLst>
                  <a:gd name="T0" fmla="*/ 7 w 22"/>
                  <a:gd name="T1" fmla="*/ 21 h 21"/>
                  <a:gd name="T2" fmla="*/ 22 w 22"/>
                  <a:gd name="T3" fmla="*/ 7 h 21"/>
                  <a:gd name="T4" fmla="*/ 0 w 22"/>
                  <a:gd name="T5" fmla="*/ 0 h 21"/>
                  <a:gd name="T6" fmla="*/ 7 w 22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1">
                    <a:moveTo>
                      <a:pt x="7" y="21"/>
                    </a:moveTo>
                    <a:lnTo>
                      <a:pt x="22" y="7"/>
                    </a:lnTo>
                    <a:lnTo>
                      <a:pt x="0" y="0"/>
                    </a:lnTo>
                    <a:lnTo>
                      <a:pt x="7" y="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7" name="Freeform: Shape 254"/>
              <p:cNvSpPr>
                <a:spLocks/>
              </p:cNvSpPr>
              <p:nvPr/>
            </p:nvSpPr>
            <p:spPr bwMode="auto">
              <a:xfrm>
                <a:off x="5717443" y="2513844"/>
                <a:ext cx="221800" cy="136021"/>
              </a:xfrm>
              <a:custGeom>
                <a:avLst/>
                <a:gdLst>
                  <a:gd name="T0" fmla="*/ 41 w 50"/>
                  <a:gd name="T1" fmla="*/ 13 h 31"/>
                  <a:gd name="T2" fmla="*/ 40 w 50"/>
                  <a:gd name="T3" fmla="*/ 14 h 31"/>
                  <a:gd name="T4" fmla="*/ 36 w 50"/>
                  <a:gd name="T5" fmla="*/ 16 h 31"/>
                  <a:gd name="T6" fmla="*/ 35 w 50"/>
                  <a:gd name="T7" fmla="*/ 13 h 31"/>
                  <a:gd name="T8" fmla="*/ 35 w 50"/>
                  <a:gd name="T9" fmla="*/ 11 h 31"/>
                  <a:gd name="T10" fmla="*/ 26 w 50"/>
                  <a:gd name="T11" fmla="*/ 1 h 31"/>
                  <a:gd name="T12" fmla="*/ 24 w 50"/>
                  <a:gd name="T13" fmla="*/ 1 h 31"/>
                  <a:gd name="T14" fmla="*/ 20 w 50"/>
                  <a:gd name="T15" fmla="*/ 0 h 31"/>
                  <a:gd name="T16" fmla="*/ 19 w 50"/>
                  <a:gd name="T17" fmla="*/ 0 h 31"/>
                  <a:gd name="T18" fmla="*/ 5 w 50"/>
                  <a:gd name="T19" fmla="*/ 16 h 31"/>
                  <a:gd name="T20" fmla="*/ 5 w 50"/>
                  <a:gd name="T21" fmla="*/ 20 h 31"/>
                  <a:gd name="T22" fmla="*/ 0 w 50"/>
                  <a:gd name="T23" fmla="*/ 26 h 31"/>
                  <a:gd name="T24" fmla="*/ 5 w 50"/>
                  <a:gd name="T25" fmla="*/ 31 h 31"/>
                  <a:gd name="T26" fmla="*/ 20 w 50"/>
                  <a:gd name="T27" fmla="*/ 31 h 31"/>
                  <a:gd name="T28" fmla="*/ 21 w 50"/>
                  <a:gd name="T29" fmla="*/ 31 h 31"/>
                  <a:gd name="T30" fmla="*/ 41 w 50"/>
                  <a:gd name="T31" fmla="*/ 31 h 31"/>
                  <a:gd name="T32" fmla="*/ 50 w 50"/>
                  <a:gd name="T33" fmla="*/ 22 h 31"/>
                  <a:gd name="T34" fmla="*/ 41 w 50"/>
                  <a:gd name="T35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31">
                    <a:moveTo>
                      <a:pt x="41" y="13"/>
                    </a:moveTo>
                    <a:cubicBezTo>
                      <a:pt x="41" y="13"/>
                      <a:pt x="41" y="14"/>
                      <a:pt x="40" y="14"/>
                    </a:cubicBezTo>
                    <a:cubicBezTo>
                      <a:pt x="38" y="14"/>
                      <a:pt x="37" y="15"/>
                      <a:pt x="36" y="16"/>
                    </a:cubicBezTo>
                    <a:cubicBezTo>
                      <a:pt x="36" y="15"/>
                      <a:pt x="36" y="14"/>
                      <a:pt x="35" y="13"/>
                    </a:cubicBezTo>
                    <a:cubicBezTo>
                      <a:pt x="35" y="13"/>
                      <a:pt x="35" y="12"/>
                      <a:pt x="35" y="11"/>
                    </a:cubicBezTo>
                    <a:cubicBezTo>
                      <a:pt x="34" y="7"/>
                      <a:pt x="30" y="3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1" y="1"/>
                      <a:pt x="5" y="8"/>
                      <a:pt x="5" y="16"/>
                    </a:cubicBezTo>
                    <a:cubicBezTo>
                      <a:pt x="5" y="17"/>
                      <a:pt x="5" y="19"/>
                      <a:pt x="5" y="20"/>
                    </a:cubicBezTo>
                    <a:cubicBezTo>
                      <a:pt x="2" y="21"/>
                      <a:pt x="0" y="23"/>
                      <a:pt x="0" y="26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6" y="31"/>
                      <a:pt x="50" y="27"/>
                      <a:pt x="50" y="22"/>
                    </a:cubicBezTo>
                    <a:cubicBezTo>
                      <a:pt x="50" y="18"/>
                      <a:pt x="46" y="13"/>
                      <a:pt x="41" y="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8" name="Freeform: Shape 255"/>
              <p:cNvSpPr>
                <a:spLocks/>
              </p:cNvSpPr>
              <p:nvPr/>
            </p:nvSpPr>
            <p:spPr bwMode="auto">
              <a:xfrm>
                <a:off x="3456557" y="3361830"/>
                <a:ext cx="150726" cy="215673"/>
              </a:xfrm>
              <a:custGeom>
                <a:avLst/>
                <a:gdLst>
                  <a:gd name="T0" fmla="*/ 34 w 34"/>
                  <a:gd name="T1" fmla="*/ 49 h 49"/>
                  <a:gd name="T2" fmla="*/ 34 w 34"/>
                  <a:gd name="T3" fmla="*/ 21 h 49"/>
                  <a:gd name="T4" fmla="*/ 33 w 34"/>
                  <a:gd name="T5" fmla="*/ 13 h 49"/>
                  <a:gd name="T6" fmla="*/ 28 w 34"/>
                  <a:gd name="T7" fmla="*/ 7 h 49"/>
                  <a:gd name="T8" fmla="*/ 28 w 34"/>
                  <a:gd name="T9" fmla="*/ 2 h 49"/>
                  <a:gd name="T10" fmla="*/ 28 w 34"/>
                  <a:gd name="T11" fmla="*/ 0 h 49"/>
                  <a:gd name="T12" fmla="*/ 26 w 34"/>
                  <a:gd name="T13" fmla="*/ 0 h 49"/>
                  <a:gd name="T14" fmla="*/ 5 w 34"/>
                  <a:gd name="T15" fmla="*/ 0 h 49"/>
                  <a:gd name="T16" fmla="*/ 3 w 34"/>
                  <a:gd name="T17" fmla="*/ 0 h 49"/>
                  <a:gd name="T18" fmla="*/ 3 w 34"/>
                  <a:gd name="T19" fmla="*/ 2 h 49"/>
                  <a:gd name="T20" fmla="*/ 3 w 34"/>
                  <a:gd name="T21" fmla="*/ 7 h 49"/>
                  <a:gd name="T22" fmla="*/ 0 w 34"/>
                  <a:gd name="T23" fmla="*/ 9 h 49"/>
                  <a:gd name="T24" fmla="*/ 5 w 34"/>
                  <a:gd name="T25" fmla="*/ 17 h 49"/>
                  <a:gd name="T26" fmla="*/ 5 w 34"/>
                  <a:gd name="T27" fmla="*/ 6 h 49"/>
                  <a:gd name="T28" fmla="*/ 5 w 34"/>
                  <a:gd name="T29" fmla="*/ 6 h 49"/>
                  <a:gd name="T30" fmla="*/ 5 w 34"/>
                  <a:gd name="T31" fmla="*/ 6 h 49"/>
                  <a:gd name="T32" fmla="*/ 5 w 34"/>
                  <a:gd name="T33" fmla="*/ 2 h 49"/>
                  <a:gd name="T34" fmla="*/ 26 w 34"/>
                  <a:gd name="T35" fmla="*/ 2 h 49"/>
                  <a:gd name="T36" fmla="*/ 26 w 34"/>
                  <a:gd name="T37" fmla="*/ 6 h 49"/>
                  <a:gd name="T38" fmla="*/ 26 w 34"/>
                  <a:gd name="T39" fmla="*/ 34 h 49"/>
                  <a:gd name="T40" fmla="*/ 16 w 34"/>
                  <a:gd name="T41" fmla="*/ 24 h 49"/>
                  <a:gd name="T42" fmla="*/ 13 w 34"/>
                  <a:gd name="T43" fmla="*/ 26 h 49"/>
                  <a:gd name="T44" fmla="*/ 34 w 34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9">
                    <a:moveTo>
                      <a:pt x="34" y="49"/>
                    </a:moveTo>
                    <a:cubicBezTo>
                      <a:pt x="34" y="38"/>
                      <a:pt x="34" y="27"/>
                      <a:pt x="34" y="21"/>
                    </a:cubicBezTo>
                    <a:cubicBezTo>
                      <a:pt x="34" y="19"/>
                      <a:pt x="34" y="15"/>
                      <a:pt x="33" y="13"/>
                    </a:cubicBezTo>
                    <a:cubicBezTo>
                      <a:pt x="32" y="10"/>
                      <a:pt x="30" y="8"/>
                      <a:pt x="28" y="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8"/>
                      <a:pt x="0" y="9"/>
                    </a:cubicBezTo>
                    <a:cubicBezTo>
                      <a:pt x="2" y="12"/>
                      <a:pt x="3" y="14"/>
                      <a:pt x="5" y="1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34"/>
                      <a:pt x="26" y="42"/>
                      <a:pt x="34" y="49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9" name="Freeform: Shape 256"/>
              <p:cNvSpPr>
                <a:spLocks/>
              </p:cNvSpPr>
              <p:nvPr/>
            </p:nvSpPr>
            <p:spPr bwMode="auto">
              <a:xfrm>
                <a:off x="3615860" y="3383887"/>
                <a:ext cx="162980" cy="339439"/>
              </a:xfrm>
              <a:custGeom>
                <a:avLst/>
                <a:gdLst>
                  <a:gd name="T0" fmla="*/ 22 w 37"/>
                  <a:gd name="T1" fmla="*/ 66 h 77"/>
                  <a:gd name="T2" fmla="*/ 36 w 37"/>
                  <a:gd name="T3" fmla="*/ 74 h 77"/>
                  <a:gd name="T4" fmla="*/ 37 w 37"/>
                  <a:gd name="T5" fmla="*/ 74 h 77"/>
                  <a:gd name="T6" fmla="*/ 37 w 37"/>
                  <a:gd name="T7" fmla="*/ 16 h 77"/>
                  <a:gd name="T8" fmla="*/ 36 w 37"/>
                  <a:gd name="T9" fmla="*/ 8 h 77"/>
                  <a:gd name="T10" fmla="*/ 18 w 37"/>
                  <a:gd name="T11" fmla="*/ 0 h 77"/>
                  <a:gd name="T12" fmla="*/ 1 w 37"/>
                  <a:gd name="T13" fmla="*/ 8 h 77"/>
                  <a:gd name="T14" fmla="*/ 0 w 37"/>
                  <a:gd name="T15" fmla="*/ 16 h 77"/>
                  <a:gd name="T16" fmla="*/ 0 w 37"/>
                  <a:gd name="T17" fmla="*/ 46 h 77"/>
                  <a:gd name="T18" fmla="*/ 22 w 37"/>
                  <a:gd name="T19" fmla="*/ 6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77">
                    <a:moveTo>
                      <a:pt x="22" y="66"/>
                    </a:moveTo>
                    <a:cubicBezTo>
                      <a:pt x="29" y="66"/>
                      <a:pt x="34" y="69"/>
                      <a:pt x="36" y="74"/>
                    </a:cubicBezTo>
                    <a:cubicBezTo>
                      <a:pt x="37" y="77"/>
                      <a:pt x="37" y="77"/>
                      <a:pt x="37" y="74"/>
                    </a:cubicBezTo>
                    <a:cubicBezTo>
                      <a:pt x="37" y="62"/>
                      <a:pt x="37" y="28"/>
                      <a:pt x="37" y="16"/>
                    </a:cubicBezTo>
                    <a:cubicBezTo>
                      <a:pt x="37" y="14"/>
                      <a:pt x="37" y="10"/>
                      <a:pt x="36" y="8"/>
                    </a:cubicBezTo>
                    <a:cubicBezTo>
                      <a:pt x="34" y="1"/>
                      <a:pt x="27" y="0"/>
                      <a:pt x="18" y="0"/>
                    </a:cubicBezTo>
                    <a:cubicBezTo>
                      <a:pt x="10" y="0"/>
                      <a:pt x="3" y="1"/>
                      <a:pt x="1" y="8"/>
                    </a:cubicBezTo>
                    <a:cubicBezTo>
                      <a:pt x="0" y="10"/>
                      <a:pt x="0" y="14"/>
                      <a:pt x="0" y="1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53"/>
                      <a:pt x="15" y="60"/>
                      <a:pt x="22" y="66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0" name="Freeform: Shape 257"/>
              <p:cNvSpPr>
                <a:spLocks/>
              </p:cNvSpPr>
              <p:nvPr/>
            </p:nvSpPr>
            <p:spPr bwMode="auto">
              <a:xfrm>
                <a:off x="5550787" y="3472117"/>
                <a:ext cx="25734" cy="91906"/>
              </a:xfrm>
              <a:custGeom>
                <a:avLst/>
                <a:gdLst>
                  <a:gd name="T0" fmla="*/ 6 w 6"/>
                  <a:gd name="T1" fmla="*/ 1 h 21"/>
                  <a:gd name="T2" fmla="*/ 3 w 6"/>
                  <a:gd name="T3" fmla="*/ 0 h 21"/>
                  <a:gd name="T4" fmla="*/ 3 w 6"/>
                  <a:gd name="T5" fmla="*/ 0 h 21"/>
                  <a:gd name="T6" fmla="*/ 0 w 6"/>
                  <a:gd name="T7" fmla="*/ 1 h 21"/>
                  <a:gd name="T8" fmla="*/ 0 w 6"/>
                  <a:gd name="T9" fmla="*/ 21 h 21"/>
                  <a:gd name="T10" fmla="*/ 6 w 6"/>
                  <a:gd name="T11" fmla="*/ 15 h 21"/>
                  <a:gd name="T12" fmla="*/ 6 w 6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1">
                    <a:moveTo>
                      <a:pt x="6" y="1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19"/>
                      <a:pt x="4" y="17"/>
                      <a:pt x="6" y="15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1" name="Freeform: Shape 258"/>
              <p:cNvSpPr>
                <a:spLocks/>
              </p:cNvSpPr>
              <p:nvPr/>
            </p:nvSpPr>
            <p:spPr bwMode="auto">
              <a:xfrm>
                <a:off x="5550787" y="3290756"/>
                <a:ext cx="25734" cy="17156"/>
              </a:xfrm>
              <a:custGeom>
                <a:avLst/>
                <a:gdLst>
                  <a:gd name="T0" fmla="*/ 4 w 6"/>
                  <a:gd name="T1" fmla="*/ 4 h 4"/>
                  <a:gd name="T2" fmla="*/ 4 w 6"/>
                  <a:gd name="T3" fmla="*/ 4 h 4"/>
                  <a:gd name="T4" fmla="*/ 6 w 6"/>
                  <a:gd name="T5" fmla="*/ 4 h 4"/>
                  <a:gd name="T6" fmla="*/ 6 w 6"/>
                  <a:gd name="T7" fmla="*/ 0 h 4"/>
                  <a:gd name="T8" fmla="*/ 0 w 6"/>
                  <a:gd name="T9" fmla="*/ 0 h 4"/>
                  <a:gd name="T10" fmla="*/ 0 w 6"/>
                  <a:gd name="T11" fmla="*/ 4 h 4"/>
                  <a:gd name="T12" fmla="*/ 4 w 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4" y="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2" name="Freeform: Shape 259"/>
              <p:cNvSpPr>
                <a:spLocks/>
              </p:cNvSpPr>
              <p:nvPr/>
            </p:nvSpPr>
            <p:spPr bwMode="auto">
              <a:xfrm>
                <a:off x="5439274" y="3316489"/>
                <a:ext cx="243857" cy="177685"/>
              </a:xfrm>
              <a:custGeom>
                <a:avLst/>
                <a:gdLst>
                  <a:gd name="T0" fmla="*/ 31 w 55"/>
                  <a:gd name="T1" fmla="*/ 0 h 40"/>
                  <a:gd name="T2" fmla="*/ 29 w 55"/>
                  <a:gd name="T3" fmla="*/ 0 h 40"/>
                  <a:gd name="T4" fmla="*/ 29 w 55"/>
                  <a:gd name="T5" fmla="*/ 0 h 40"/>
                  <a:gd name="T6" fmla="*/ 25 w 55"/>
                  <a:gd name="T7" fmla="*/ 0 h 40"/>
                  <a:gd name="T8" fmla="*/ 0 w 55"/>
                  <a:gd name="T9" fmla="*/ 27 h 40"/>
                  <a:gd name="T10" fmla="*/ 2 w 55"/>
                  <a:gd name="T11" fmla="*/ 38 h 40"/>
                  <a:gd name="T12" fmla="*/ 3 w 55"/>
                  <a:gd name="T13" fmla="*/ 39 h 40"/>
                  <a:gd name="T14" fmla="*/ 5 w 55"/>
                  <a:gd name="T15" fmla="*/ 37 h 40"/>
                  <a:gd name="T16" fmla="*/ 12 w 55"/>
                  <a:gd name="T17" fmla="*/ 33 h 40"/>
                  <a:gd name="T18" fmla="*/ 12 w 55"/>
                  <a:gd name="T19" fmla="*/ 33 h 40"/>
                  <a:gd name="T20" fmla="*/ 19 w 55"/>
                  <a:gd name="T21" fmla="*/ 38 h 40"/>
                  <a:gd name="T22" fmla="*/ 20 w 55"/>
                  <a:gd name="T23" fmla="*/ 39 h 40"/>
                  <a:gd name="T24" fmla="*/ 21 w 55"/>
                  <a:gd name="T25" fmla="*/ 38 h 40"/>
                  <a:gd name="T26" fmla="*/ 25 w 55"/>
                  <a:gd name="T27" fmla="*/ 34 h 40"/>
                  <a:gd name="T28" fmla="*/ 28 w 55"/>
                  <a:gd name="T29" fmla="*/ 33 h 40"/>
                  <a:gd name="T30" fmla="*/ 28 w 55"/>
                  <a:gd name="T31" fmla="*/ 33 h 40"/>
                  <a:gd name="T32" fmla="*/ 31 w 55"/>
                  <a:gd name="T33" fmla="*/ 34 h 40"/>
                  <a:gd name="T34" fmla="*/ 36 w 55"/>
                  <a:gd name="T35" fmla="*/ 38 h 40"/>
                  <a:gd name="T36" fmla="*/ 36 w 55"/>
                  <a:gd name="T37" fmla="*/ 40 h 40"/>
                  <a:gd name="T38" fmla="*/ 37 w 55"/>
                  <a:gd name="T39" fmla="*/ 38 h 40"/>
                  <a:gd name="T40" fmla="*/ 44 w 55"/>
                  <a:gd name="T41" fmla="*/ 34 h 40"/>
                  <a:gd name="T42" fmla="*/ 44 w 55"/>
                  <a:gd name="T43" fmla="*/ 34 h 40"/>
                  <a:gd name="T44" fmla="*/ 45 w 55"/>
                  <a:gd name="T45" fmla="*/ 34 h 40"/>
                  <a:gd name="T46" fmla="*/ 55 w 55"/>
                  <a:gd name="T47" fmla="*/ 20 h 40"/>
                  <a:gd name="T48" fmla="*/ 31 w 55"/>
                  <a:gd name="T4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" h="40">
                    <a:moveTo>
                      <a:pt x="31" y="0"/>
                    </a:move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11" y="2"/>
                      <a:pt x="1" y="13"/>
                      <a:pt x="0" y="27"/>
                    </a:cubicBezTo>
                    <a:cubicBezTo>
                      <a:pt x="0" y="31"/>
                      <a:pt x="1" y="34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8"/>
                      <a:pt x="5" y="37"/>
                    </a:cubicBezTo>
                    <a:cubicBezTo>
                      <a:pt x="6" y="35"/>
                      <a:pt x="9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5" y="33"/>
                      <a:pt x="18" y="35"/>
                      <a:pt x="19" y="38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1" y="38"/>
                    </a:cubicBezTo>
                    <a:cubicBezTo>
                      <a:pt x="22" y="36"/>
                      <a:pt x="23" y="35"/>
                      <a:pt x="25" y="34"/>
                    </a:cubicBezTo>
                    <a:cubicBezTo>
                      <a:pt x="26" y="34"/>
                      <a:pt x="27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3"/>
                      <a:pt x="30" y="34"/>
                      <a:pt x="31" y="34"/>
                    </a:cubicBezTo>
                    <a:cubicBezTo>
                      <a:pt x="33" y="35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7" y="40"/>
                      <a:pt x="37" y="39"/>
                      <a:pt x="37" y="38"/>
                    </a:cubicBezTo>
                    <a:cubicBezTo>
                      <a:pt x="39" y="36"/>
                      <a:pt x="41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8" y="29"/>
                      <a:pt x="52" y="25"/>
                      <a:pt x="55" y="20"/>
                    </a:cubicBezTo>
                    <a:cubicBezTo>
                      <a:pt x="52" y="9"/>
                      <a:pt x="43" y="1"/>
                      <a:pt x="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3" name="Freeform: Shape 260"/>
              <p:cNvSpPr>
                <a:spLocks/>
              </p:cNvSpPr>
              <p:nvPr/>
            </p:nvSpPr>
            <p:spPr bwMode="auto">
              <a:xfrm>
                <a:off x="4295964" y="1228386"/>
                <a:ext cx="322284" cy="256111"/>
              </a:xfrm>
              <a:custGeom>
                <a:avLst/>
                <a:gdLst>
                  <a:gd name="T0" fmla="*/ 71 w 73"/>
                  <a:gd name="T1" fmla="*/ 14 h 58"/>
                  <a:gd name="T2" fmla="*/ 57 w 73"/>
                  <a:gd name="T3" fmla="*/ 20 h 58"/>
                  <a:gd name="T4" fmla="*/ 51 w 73"/>
                  <a:gd name="T5" fmla="*/ 20 h 58"/>
                  <a:gd name="T6" fmla="*/ 48 w 73"/>
                  <a:gd name="T7" fmla="*/ 13 h 58"/>
                  <a:gd name="T8" fmla="*/ 52 w 73"/>
                  <a:gd name="T9" fmla="*/ 9 h 58"/>
                  <a:gd name="T10" fmla="*/ 67 w 73"/>
                  <a:gd name="T11" fmla="*/ 3 h 58"/>
                  <a:gd name="T12" fmla="*/ 51 w 73"/>
                  <a:gd name="T13" fmla="*/ 1 h 58"/>
                  <a:gd name="T14" fmla="*/ 50 w 73"/>
                  <a:gd name="T15" fmla="*/ 3 h 58"/>
                  <a:gd name="T16" fmla="*/ 43 w 73"/>
                  <a:gd name="T17" fmla="*/ 13 h 58"/>
                  <a:gd name="T18" fmla="*/ 44 w 73"/>
                  <a:gd name="T19" fmla="*/ 2 h 58"/>
                  <a:gd name="T20" fmla="*/ 38 w 73"/>
                  <a:gd name="T21" fmla="*/ 1 h 58"/>
                  <a:gd name="T22" fmla="*/ 34 w 73"/>
                  <a:gd name="T23" fmla="*/ 7 h 58"/>
                  <a:gd name="T24" fmla="*/ 27 w 73"/>
                  <a:gd name="T25" fmla="*/ 10 h 58"/>
                  <a:gd name="T26" fmla="*/ 23 w 73"/>
                  <a:gd name="T27" fmla="*/ 3 h 58"/>
                  <a:gd name="T28" fmla="*/ 22 w 73"/>
                  <a:gd name="T29" fmla="*/ 3 h 58"/>
                  <a:gd name="T30" fmla="*/ 19 w 73"/>
                  <a:gd name="T31" fmla="*/ 7 h 58"/>
                  <a:gd name="T32" fmla="*/ 17 w 73"/>
                  <a:gd name="T33" fmla="*/ 13 h 58"/>
                  <a:gd name="T34" fmla="*/ 25 w 73"/>
                  <a:gd name="T35" fmla="*/ 20 h 58"/>
                  <a:gd name="T36" fmla="*/ 14 w 73"/>
                  <a:gd name="T37" fmla="*/ 18 h 58"/>
                  <a:gd name="T38" fmla="*/ 4 w 73"/>
                  <a:gd name="T39" fmla="*/ 11 h 58"/>
                  <a:gd name="T40" fmla="*/ 0 w 73"/>
                  <a:gd name="T41" fmla="*/ 20 h 58"/>
                  <a:gd name="T42" fmla="*/ 1 w 73"/>
                  <a:gd name="T43" fmla="*/ 30 h 58"/>
                  <a:gd name="T44" fmla="*/ 16 w 73"/>
                  <a:gd name="T45" fmla="*/ 24 h 58"/>
                  <a:gd name="T46" fmla="*/ 22 w 73"/>
                  <a:gd name="T47" fmla="*/ 24 h 58"/>
                  <a:gd name="T48" fmla="*/ 24 w 73"/>
                  <a:gd name="T49" fmla="*/ 31 h 58"/>
                  <a:gd name="T50" fmla="*/ 20 w 73"/>
                  <a:gd name="T51" fmla="*/ 35 h 58"/>
                  <a:gd name="T52" fmla="*/ 6 w 73"/>
                  <a:gd name="T53" fmla="*/ 41 h 58"/>
                  <a:gd name="T54" fmla="*/ 12 w 73"/>
                  <a:gd name="T55" fmla="*/ 49 h 58"/>
                  <a:gd name="T56" fmla="*/ 22 w 73"/>
                  <a:gd name="T57" fmla="*/ 53 h 58"/>
                  <a:gd name="T58" fmla="*/ 23 w 73"/>
                  <a:gd name="T59" fmla="*/ 41 h 58"/>
                  <a:gd name="T60" fmla="*/ 30 w 73"/>
                  <a:gd name="T61" fmla="*/ 31 h 58"/>
                  <a:gd name="T62" fmla="*/ 29 w 73"/>
                  <a:gd name="T63" fmla="*/ 42 h 58"/>
                  <a:gd name="T64" fmla="*/ 34 w 73"/>
                  <a:gd name="T65" fmla="*/ 45 h 58"/>
                  <a:gd name="T66" fmla="*/ 34 w 73"/>
                  <a:gd name="T67" fmla="*/ 51 h 58"/>
                  <a:gd name="T68" fmla="*/ 38 w 73"/>
                  <a:gd name="T69" fmla="*/ 51 h 58"/>
                  <a:gd name="T70" fmla="*/ 38 w 73"/>
                  <a:gd name="T71" fmla="*/ 45 h 58"/>
                  <a:gd name="T72" fmla="*/ 44 w 73"/>
                  <a:gd name="T73" fmla="*/ 42 h 58"/>
                  <a:gd name="T74" fmla="*/ 43 w 73"/>
                  <a:gd name="T75" fmla="*/ 31 h 58"/>
                  <a:gd name="T76" fmla="*/ 50 w 73"/>
                  <a:gd name="T77" fmla="*/ 41 h 58"/>
                  <a:gd name="T78" fmla="*/ 51 w 73"/>
                  <a:gd name="T79" fmla="*/ 53 h 58"/>
                  <a:gd name="T80" fmla="*/ 61 w 73"/>
                  <a:gd name="T81" fmla="*/ 49 h 58"/>
                  <a:gd name="T82" fmla="*/ 67 w 73"/>
                  <a:gd name="T83" fmla="*/ 41 h 58"/>
                  <a:gd name="T84" fmla="*/ 52 w 73"/>
                  <a:gd name="T85" fmla="*/ 35 h 58"/>
                  <a:gd name="T86" fmla="*/ 48 w 73"/>
                  <a:gd name="T87" fmla="*/ 31 h 58"/>
                  <a:gd name="T88" fmla="*/ 51 w 73"/>
                  <a:gd name="T89" fmla="*/ 24 h 58"/>
                  <a:gd name="T90" fmla="*/ 57 w 73"/>
                  <a:gd name="T91" fmla="*/ 24 h 58"/>
                  <a:gd name="T92" fmla="*/ 71 w 73"/>
                  <a:gd name="T93" fmla="*/ 30 h 58"/>
                  <a:gd name="T94" fmla="*/ 73 w 73"/>
                  <a:gd name="T95" fmla="*/ 2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3" h="58">
                    <a:moveTo>
                      <a:pt x="73" y="20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0"/>
                      <a:pt x="54" y="0"/>
                      <a:pt x="51" y="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1" y="12"/>
                      <a:pt x="40" y="11"/>
                      <a:pt x="38" y="1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5" y="2"/>
                      <a:pt x="32" y="2"/>
                      <a:pt x="29" y="2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1" y="12"/>
                      <a:pt x="30" y="13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6" y="4"/>
                      <a:pt x="11" y="5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7"/>
                      <a:pt x="26" y="18"/>
                      <a:pt x="25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6"/>
                      <a:pt x="26" y="27"/>
                      <a:pt x="27" y="28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2"/>
                      <a:pt x="33" y="33"/>
                      <a:pt x="34" y="3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0" y="33"/>
                      <a:pt x="41" y="32"/>
                      <a:pt x="43" y="31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7"/>
                      <a:pt x="47" y="26"/>
                      <a:pt x="47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73" y="24"/>
                      <a:pt x="73" y="24"/>
                      <a:pt x="73" y="24"/>
                    </a:cubicBezTo>
                    <a:lnTo>
                      <a:pt x="73" y="20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4" name="Freeform: Shape 261"/>
              <p:cNvSpPr>
                <a:spLocks/>
              </p:cNvSpPr>
              <p:nvPr/>
            </p:nvSpPr>
            <p:spPr bwMode="auto">
              <a:xfrm>
                <a:off x="3320536" y="2283466"/>
                <a:ext cx="259787" cy="256111"/>
              </a:xfrm>
              <a:custGeom>
                <a:avLst/>
                <a:gdLst>
                  <a:gd name="T0" fmla="*/ 52 w 59"/>
                  <a:gd name="T1" fmla="*/ 41 h 58"/>
                  <a:gd name="T2" fmla="*/ 55 w 59"/>
                  <a:gd name="T3" fmla="*/ 44 h 58"/>
                  <a:gd name="T4" fmla="*/ 48 w 59"/>
                  <a:gd name="T5" fmla="*/ 52 h 58"/>
                  <a:gd name="T6" fmla="*/ 45 w 59"/>
                  <a:gd name="T7" fmla="*/ 49 h 58"/>
                  <a:gd name="T8" fmla="*/ 37 w 59"/>
                  <a:gd name="T9" fmla="*/ 53 h 58"/>
                  <a:gd name="T10" fmla="*/ 37 w 59"/>
                  <a:gd name="T11" fmla="*/ 58 h 58"/>
                  <a:gd name="T12" fmla="*/ 29 w 59"/>
                  <a:gd name="T13" fmla="*/ 58 h 58"/>
                  <a:gd name="T14" fmla="*/ 29 w 59"/>
                  <a:gd name="T15" fmla="*/ 46 h 58"/>
                  <a:gd name="T16" fmla="*/ 42 w 59"/>
                  <a:gd name="T17" fmla="*/ 40 h 58"/>
                  <a:gd name="T18" fmla="*/ 40 w 59"/>
                  <a:gd name="T19" fmla="*/ 16 h 58"/>
                  <a:gd name="T20" fmla="*/ 40 w 59"/>
                  <a:gd name="T21" fmla="*/ 16 h 58"/>
                  <a:gd name="T22" fmla="*/ 34 w 59"/>
                  <a:gd name="T23" fmla="*/ 13 h 58"/>
                  <a:gd name="T24" fmla="*/ 29 w 59"/>
                  <a:gd name="T25" fmla="*/ 12 h 58"/>
                  <a:gd name="T26" fmla="*/ 29 w 59"/>
                  <a:gd name="T27" fmla="*/ 0 h 58"/>
                  <a:gd name="T28" fmla="*/ 32 w 59"/>
                  <a:gd name="T29" fmla="*/ 0 h 58"/>
                  <a:gd name="T30" fmla="*/ 33 w 59"/>
                  <a:gd name="T31" fmla="*/ 4 h 58"/>
                  <a:gd name="T32" fmla="*/ 41 w 59"/>
                  <a:gd name="T33" fmla="*/ 7 h 58"/>
                  <a:gd name="T34" fmla="*/ 44 w 59"/>
                  <a:gd name="T35" fmla="*/ 3 h 58"/>
                  <a:gd name="T36" fmla="*/ 52 w 59"/>
                  <a:gd name="T37" fmla="*/ 10 h 58"/>
                  <a:gd name="T38" fmla="*/ 49 w 59"/>
                  <a:gd name="T39" fmla="*/ 14 h 58"/>
                  <a:gd name="T40" fmla="*/ 53 w 59"/>
                  <a:gd name="T41" fmla="*/ 22 h 58"/>
                  <a:gd name="T42" fmla="*/ 58 w 59"/>
                  <a:gd name="T43" fmla="*/ 21 h 58"/>
                  <a:gd name="T44" fmla="*/ 59 w 59"/>
                  <a:gd name="T45" fmla="*/ 32 h 58"/>
                  <a:gd name="T46" fmla="*/ 54 w 59"/>
                  <a:gd name="T47" fmla="*/ 32 h 58"/>
                  <a:gd name="T48" fmla="*/ 52 w 59"/>
                  <a:gd name="T49" fmla="*/ 41 h 58"/>
                  <a:gd name="T50" fmla="*/ 29 w 59"/>
                  <a:gd name="T51" fmla="*/ 58 h 58"/>
                  <a:gd name="T52" fmla="*/ 26 w 59"/>
                  <a:gd name="T53" fmla="*/ 58 h 58"/>
                  <a:gd name="T54" fmla="*/ 26 w 59"/>
                  <a:gd name="T55" fmla="*/ 54 h 58"/>
                  <a:gd name="T56" fmla="*/ 18 w 59"/>
                  <a:gd name="T57" fmla="*/ 51 h 58"/>
                  <a:gd name="T58" fmla="*/ 15 w 59"/>
                  <a:gd name="T59" fmla="*/ 55 h 58"/>
                  <a:gd name="T60" fmla="*/ 7 w 59"/>
                  <a:gd name="T61" fmla="*/ 48 h 58"/>
                  <a:gd name="T62" fmla="*/ 9 w 59"/>
                  <a:gd name="T63" fmla="*/ 45 h 58"/>
                  <a:gd name="T64" fmla="*/ 5 w 59"/>
                  <a:gd name="T65" fmla="*/ 37 h 58"/>
                  <a:gd name="T66" fmla="*/ 1 w 59"/>
                  <a:gd name="T67" fmla="*/ 37 h 58"/>
                  <a:gd name="T68" fmla="*/ 0 w 59"/>
                  <a:gd name="T69" fmla="*/ 26 h 58"/>
                  <a:gd name="T70" fmla="*/ 4 w 59"/>
                  <a:gd name="T71" fmla="*/ 26 h 58"/>
                  <a:gd name="T72" fmla="*/ 7 w 59"/>
                  <a:gd name="T73" fmla="*/ 17 h 58"/>
                  <a:gd name="T74" fmla="*/ 4 w 59"/>
                  <a:gd name="T75" fmla="*/ 15 h 58"/>
                  <a:gd name="T76" fmla="*/ 11 w 59"/>
                  <a:gd name="T77" fmla="*/ 6 h 58"/>
                  <a:gd name="T78" fmla="*/ 14 w 59"/>
                  <a:gd name="T79" fmla="*/ 9 h 58"/>
                  <a:gd name="T80" fmla="*/ 22 w 59"/>
                  <a:gd name="T81" fmla="*/ 5 h 58"/>
                  <a:gd name="T82" fmla="*/ 21 w 59"/>
                  <a:gd name="T83" fmla="*/ 1 h 58"/>
                  <a:gd name="T84" fmla="*/ 29 w 59"/>
                  <a:gd name="T85" fmla="*/ 0 h 58"/>
                  <a:gd name="T86" fmla="*/ 29 w 59"/>
                  <a:gd name="T87" fmla="*/ 12 h 58"/>
                  <a:gd name="T88" fmla="*/ 16 w 59"/>
                  <a:gd name="T89" fmla="*/ 18 h 58"/>
                  <a:gd name="T90" fmla="*/ 18 w 59"/>
                  <a:gd name="T91" fmla="*/ 42 h 58"/>
                  <a:gd name="T92" fmla="*/ 24 w 59"/>
                  <a:gd name="T93" fmla="*/ 45 h 58"/>
                  <a:gd name="T94" fmla="*/ 29 w 59"/>
                  <a:gd name="T95" fmla="*/ 46 h 58"/>
                  <a:gd name="T96" fmla="*/ 29 w 59"/>
                  <a:gd name="T9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58">
                    <a:moveTo>
                      <a:pt x="52" y="41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2" y="51"/>
                      <a:pt x="40" y="52"/>
                      <a:pt x="37" y="53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4" y="46"/>
                      <a:pt x="39" y="44"/>
                      <a:pt x="42" y="40"/>
                    </a:cubicBezTo>
                    <a:cubicBezTo>
                      <a:pt x="48" y="33"/>
                      <a:pt x="47" y="22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8" y="15"/>
                      <a:pt x="36" y="14"/>
                      <a:pt x="34" y="13"/>
                    </a:cubicBezTo>
                    <a:cubicBezTo>
                      <a:pt x="33" y="12"/>
                      <a:pt x="31" y="12"/>
                      <a:pt x="29" y="1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6" y="4"/>
                      <a:pt x="38" y="5"/>
                      <a:pt x="41" y="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6"/>
                      <a:pt x="53" y="19"/>
                      <a:pt x="53" y="22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4" y="35"/>
                      <a:pt x="53" y="38"/>
                      <a:pt x="52" y="41"/>
                    </a:cubicBezTo>
                    <a:close/>
                    <a:moveTo>
                      <a:pt x="29" y="58"/>
                    </a:move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3" y="54"/>
                      <a:pt x="20" y="53"/>
                      <a:pt x="18" y="51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2"/>
                      <a:pt x="6" y="40"/>
                      <a:pt x="5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3"/>
                      <a:pt x="6" y="20"/>
                      <a:pt x="7" y="1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7"/>
                      <a:pt x="19" y="6"/>
                      <a:pt x="22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4" y="12"/>
                      <a:pt x="20" y="14"/>
                      <a:pt x="16" y="18"/>
                    </a:cubicBezTo>
                    <a:cubicBezTo>
                      <a:pt x="10" y="25"/>
                      <a:pt x="11" y="36"/>
                      <a:pt x="18" y="42"/>
                    </a:cubicBezTo>
                    <a:cubicBezTo>
                      <a:pt x="20" y="44"/>
                      <a:pt x="22" y="45"/>
                      <a:pt x="24" y="45"/>
                    </a:cubicBezTo>
                    <a:cubicBezTo>
                      <a:pt x="26" y="46"/>
                      <a:pt x="28" y="46"/>
                      <a:pt x="29" y="46"/>
                    </a:cubicBezTo>
                    <a:lnTo>
                      <a:pt x="29" y="58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5" name="Freeform: Shape 262"/>
              <p:cNvSpPr>
                <a:spLocks/>
              </p:cNvSpPr>
              <p:nvPr/>
            </p:nvSpPr>
            <p:spPr bwMode="auto">
              <a:xfrm>
                <a:off x="3205347" y="2729517"/>
                <a:ext cx="13480" cy="22057"/>
              </a:xfrm>
              <a:custGeom>
                <a:avLst/>
                <a:gdLst>
                  <a:gd name="T0" fmla="*/ 0 w 3"/>
                  <a:gd name="T1" fmla="*/ 5 h 5"/>
                  <a:gd name="T2" fmla="*/ 3 w 3"/>
                  <a:gd name="T3" fmla="*/ 1 h 5"/>
                  <a:gd name="T4" fmla="*/ 0 w 3"/>
                  <a:gd name="T5" fmla="*/ 0 h 5"/>
                  <a:gd name="T6" fmla="*/ 0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6" name="Freeform: Shape 263"/>
              <p:cNvSpPr>
                <a:spLocks/>
              </p:cNvSpPr>
              <p:nvPr/>
            </p:nvSpPr>
            <p:spPr bwMode="auto">
              <a:xfrm>
                <a:off x="3200445" y="2671922"/>
                <a:ext cx="49017" cy="53918"/>
              </a:xfrm>
              <a:custGeom>
                <a:avLst/>
                <a:gdLst>
                  <a:gd name="T0" fmla="*/ 5 w 11"/>
                  <a:gd name="T1" fmla="*/ 12 h 12"/>
                  <a:gd name="T2" fmla="*/ 6 w 11"/>
                  <a:gd name="T3" fmla="*/ 12 h 12"/>
                  <a:gd name="T4" fmla="*/ 6 w 11"/>
                  <a:gd name="T5" fmla="*/ 12 h 12"/>
                  <a:gd name="T6" fmla="*/ 11 w 11"/>
                  <a:gd name="T7" fmla="*/ 6 h 12"/>
                  <a:gd name="T8" fmla="*/ 11 w 11"/>
                  <a:gd name="T9" fmla="*/ 6 h 12"/>
                  <a:gd name="T10" fmla="*/ 11 w 11"/>
                  <a:gd name="T11" fmla="*/ 5 h 12"/>
                  <a:gd name="T12" fmla="*/ 5 w 11"/>
                  <a:gd name="T13" fmla="*/ 0 h 12"/>
                  <a:gd name="T14" fmla="*/ 4 w 11"/>
                  <a:gd name="T15" fmla="*/ 0 h 12"/>
                  <a:gd name="T16" fmla="*/ 0 w 11"/>
                  <a:gd name="T17" fmla="*/ 3 h 12"/>
                  <a:gd name="T18" fmla="*/ 1 w 11"/>
                  <a:gd name="T19" fmla="*/ 9 h 12"/>
                  <a:gd name="T20" fmla="*/ 5 w 11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2">
                    <a:moveTo>
                      <a:pt x="5" y="12"/>
                    </a:move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11"/>
                      <a:pt x="11" y="8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9"/>
                    </a:cubicBezTo>
                    <a:cubicBezTo>
                      <a:pt x="2" y="11"/>
                      <a:pt x="3" y="12"/>
                      <a:pt x="5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7" name="Freeform: Shape 264"/>
              <p:cNvSpPr>
                <a:spLocks/>
              </p:cNvSpPr>
              <p:nvPr/>
            </p:nvSpPr>
            <p:spPr bwMode="auto">
              <a:xfrm>
                <a:off x="3293577" y="2712361"/>
                <a:ext cx="96808" cy="91906"/>
              </a:xfrm>
              <a:custGeom>
                <a:avLst/>
                <a:gdLst>
                  <a:gd name="T0" fmla="*/ 12 w 22"/>
                  <a:gd name="T1" fmla="*/ 21 h 21"/>
                  <a:gd name="T2" fmla="*/ 22 w 22"/>
                  <a:gd name="T3" fmla="*/ 21 h 21"/>
                  <a:gd name="T4" fmla="*/ 6 w 22"/>
                  <a:gd name="T5" fmla="*/ 0 h 21"/>
                  <a:gd name="T6" fmla="*/ 0 w 22"/>
                  <a:gd name="T7" fmla="*/ 5 h 21"/>
                  <a:gd name="T8" fmla="*/ 12 w 22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1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3"/>
                      <a:pt x="2" y="5"/>
                      <a:pt x="0" y="5"/>
                    </a:cubicBezTo>
                    <a:lnTo>
                      <a:pt x="12" y="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8" name="Freeform: Shape 265"/>
              <p:cNvSpPr>
                <a:spLocks/>
              </p:cNvSpPr>
              <p:nvPr/>
            </p:nvSpPr>
            <p:spPr bwMode="auto">
              <a:xfrm>
                <a:off x="3258040" y="2671922"/>
                <a:ext cx="52693" cy="53918"/>
              </a:xfrm>
              <a:custGeom>
                <a:avLst/>
                <a:gdLst>
                  <a:gd name="T0" fmla="*/ 8 w 12"/>
                  <a:gd name="T1" fmla="*/ 0 h 12"/>
                  <a:gd name="T2" fmla="*/ 6 w 12"/>
                  <a:gd name="T3" fmla="*/ 0 h 12"/>
                  <a:gd name="T4" fmla="*/ 1 w 12"/>
                  <a:gd name="T5" fmla="*/ 5 h 12"/>
                  <a:gd name="T6" fmla="*/ 1 w 12"/>
                  <a:gd name="T7" fmla="*/ 6 h 12"/>
                  <a:gd name="T8" fmla="*/ 1 w 12"/>
                  <a:gd name="T9" fmla="*/ 6 h 12"/>
                  <a:gd name="T10" fmla="*/ 5 w 12"/>
                  <a:gd name="T11" fmla="*/ 12 h 12"/>
                  <a:gd name="T12" fmla="*/ 6 w 12"/>
                  <a:gd name="T13" fmla="*/ 12 h 12"/>
                  <a:gd name="T14" fmla="*/ 6 w 12"/>
                  <a:gd name="T15" fmla="*/ 12 h 12"/>
                  <a:gd name="T16" fmla="*/ 12 w 12"/>
                  <a:gd name="T17" fmla="*/ 7 h 12"/>
                  <a:gd name="T18" fmla="*/ 12 w 12"/>
                  <a:gd name="T19" fmla="*/ 7 h 12"/>
                  <a:gd name="T20" fmla="*/ 8 w 12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2" y="11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12"/>
                      <a:pt x="11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9" name="Freeform: Shape 266"/>
              <p:cNvSpPr>
                <a:spLocks/>
              </p:cNvSpPr>
              <p:nvPr/>
            </p:nvSpPr>
            <p:spPr bwMode="auto">
              <a:xfrm>
                <a:off x="3213925" y="2814070"/>
                <a:ext cx="220574" cy="180136"/>
              </a:xfrm>
              <a:custGeom>
                <a:avLst/>
                <a:gdLst>
                  <a:gd name="T0" fmla="*/ 9 w 50"/>
                  <a:gd name="T1" fmla="*/ 41 h 41"/>
                  <a:gd name="T2" fmla="*/ 39 w 50"/>
                  <a:gd name="T3" fmla="*/ 41 h 41"/>
                  <a:gd name="T4" fmla="*/ 50 w 50"/>
                  <a:gd name="T5" fmla="*/ 0 h 41"/>
                  <a:gd name="T6" fmla="*/ 41 w 50"/>
                  <a:gd name="T7" fmla="*/ 0 h 41"/>
                  <a:gd name="T8" fmla="*/ 31 w 50"/>
                  <a:gd name="T9" fmla="*/ 0 h 41"/>
                  <a:gd name="T10" fmla="*/ 0 w 50"/>
                  <a:gd name="T11" fmla="*/ 0 h 41"/>
                  <a:gd name="T12" fmla="*/ 9 w 5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41">
                    <a:moveTo>
                      <a:pt x="9" y="41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"/>
                      <a:pt x="5" y="28"/>
                      <a:pt x="9" y="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0" name="Freeform: Shape 267"/>
              <p:cNvSpPr>
                <a:spLocks/>
              </p:cNvSpPr>
              <p:nvPr/>
            </p:nvSpPr>
            <p:spPr bwMode="auto">
              <a:xfrm>
                <a:off x="5735824" y="2010199"/>
                <a:ext cx="88230" cy="88230"/>
              </a:xfrm>
              <a:custGeom>
                <a:avLst/>
                <a:gdLst>
                  <a:gd name="T0" fmla="*/ 17 w 20"/>
                  <a:gd name="T1" fmla="*/ 0 h 20"/>
                  <a:gd name="T2" fmla="*/ 9 w 20"/>
                  <a:gd name="T3" fmla="*/ 0 h 20"/>
                  <a:gd name="T4" fmla="*/ 0 w 20"/>
                  <a:gd name="T5" fmla="*/ 9 h 20"/>
                  <a:gd name="T6" fmla="*/ 0 w 20"/>
                  <a:gd name="T7" fmla="*/ 20 h 20"/>
                  <a:gd name="T8" fmla="*/ 7 w 20"/>
                  <a:gd name="T9" fmla="*/ 20 h 20"/>
                  <a:gd name="T10" fmla="*/ 7 w 20"/>
                  <a:gd name="T11" fmla="*/ 9 h 20"/>
                  <a:gd name="T12" fmla="*/ 9 w 20"/>
                  <a:gd name="T13" fmla="*/ 7 h 20"/>
                  <a:gd name="T14" fmla="*/ 20 w 20"/>
                  <a:gd name="T15" fmla="*/ 7 h 20"/>
                  <a:gd name="T16" fmla="*/ 17 w 20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0">
                    <a:moveTo>
                      <a:pt x="1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4"/>
                      <a:pt x="18" y="2"/>
                      <a:pt x="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1" name="Freeform: Shape 268"/>
              <p:cNvSpPr>
                <a:spLocks/>
              </p:cNvSpPr>
              <p:nvPr/>
            </p:nvSpPr>
            <p:spPr bwMode="auto">
              <a:xfrm>
                <a:off x="5708865" y="2142544"/>
                <a:ext cx="198517" cy="149500"/>
              </a:xfrm>
              <a:custGeom>
                <a:avLst/>
                <a:gdLst>
                  <a:gd name="T0" fmla="*/ 35 w 45"/>
                  <a:gd name="T1" fmla="*/ 0 h 34"/>
                  <a:gd name="T2" fmla="*/ 29 w 45"/>
                  <a:gd name="T3" fmla="*/ 0 h 34"/>
                  <a:gd name="T4" fmla="*/ 29 w 45"/>
                  <a:gd name="T5" fmla="*/ 9 h 34"/>
                  <a:gd name="T6" fmla="*/ 34 w 45"/>
                  <a:gd name="T7" fmla="*/ 15 h 34"/>
                  <a:gd name="T8" fmla="*/ 31 w 45"/>
                  <a:gd name="T9" fmla="*/ 19 h 34"/>
                  <a:gd name="T10" fmla="*/ 31 w 45"/>
                  <a:gd name="T11" fmla="*/ 19 h 34"/>
                  <a:gd name="T12" fmla="*/ 31 w 45"/>
                  <a:gd name="T13" fmla="*/ 27 h 34"/>
                  <a:gd name="T14" fmla="*/ 29 w 45"/>
                  <a:gd name="T15" fmla="*/ 27 h 34"/>
                  <a:gd name="T16" fmla="*/ 29 w 45"/>
                  <a:gd name="T17" fmla="*/ 34 h 34"/>
                  <a:gd name="T18" fmla="*/ 45 w 45"/>
                  <a:gd name="T19" fmla="*/ 34 h 34"/>
                  <a:gd name="T20" fmla="*/ 35 w 45"/>
                  <a:gd name="T21" fmla="*/ 0 h 34"/>
                  <a:gd name="T22" fmla="*/ 29 w 45"/>
                  <a:gd name="T23" fmla="*/ 0 h 34"/>
                  <a:gd name="T24" fmla="*/ 0 w 45"/>
                  <a:gd name="T25" fmla="*/ 0 h 34"/>
                  <a:gd name="T26" fmla="*/ 0 w 45"/>
                  <a:gd name="T27" fmla="*/ 34 h 34"/>
                  <a:gd name="T28" fmla="*/ 29 w 45"/>
                  <a:gd name="T29" fmla="*/ 34 h 34"/>
                  <a:gd name="T30" fmla="*/ 29 w 45"/>
                  <a:gd name="T31" fmla="*/ 27 h 34"/>
                  <a:gd name="T32" fmla="*/ 27 w 45"/>
                  <a:gd name="T33" fmla="*/ 27 h 34"/>
                  <a:gd name="T34" fmla="*/ 27 w 45"/>
                  <a:gd name="T35" fmla="*/ 19 h 34"/>
                  <a:gd name="T36" fmla="*/ 24 w 45"/>
                  <a:gd name="T37" fmla="*/ 15 h 34"/>
                  <a:gd name="T38" fmla="*/ 29 w 45"/>
                  <a:gd name="T39" fmla="*/ 9 h 34"/>
                  <a:gd name="T40" fmla="*/ 29 w 45"/>
                  <a:gd name="T41" fmla="*/ 9 h 34"/>
                  <a:gd name="T42" fmla="*/ 29 w 4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34">
                    <a:moveTo>
                      <a:pt x="3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2" y="9"/>
                      <a:pt x="34" y="12"/>
                      <a:pt x="34" y="15"/>
                    </a:cubicBezTo>
                    <a:cubicBezTo>
                      <a:pt x="34" y="17"/>
                      <a:pt x="33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2" y="22"/>
                      <a:pt x="39" y="11"/>
                      <a:pt x="35" y="0"/>
                    </a:cubicBezTo>
                    <a:close/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5" y="19"/>
                      <a:pt x="24" y="17"/>
                      <a:pt x="24" y="15"/>
                    </a:cubicBezTo>
                    <a:cubicBezTo>
                      <a:pt x="24" y="12"/>
                      <a:pt x="26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2" name="Freeform: Shape 269"/>
              <p:cNvSpPr>
                <a:spLocks/>
              </p:cNvSpPr>
              <p:nvPr/>
            </p:nvSpPr>
            <p:spPr bwMode="auto">
              <a:xfrm>
                <a:off x="4269005" y="1537190"/>
                <a:ext cx="155627" cy="66172"/>
              </a:xfrm>
              <a:custGeom>
                <a:avLst/>
                <a:gdLst>
                  <a:gd name="T0" fmla="*/ 0 w 127"/>
                  <a:gd name="T1" fmla="*/ 29 h 54"/>
                  <a:gd name="T2" fmla="*/ 51 w 127"/>
                  <a:gd name="T3" fmla="*/ 54 h 54"/>
                  <a:gd name="T4" fmla="*/ 127 w 127"/>
                  <a:gd name="T5" fmla="*/ 54 h 54"/>
                  <a:gd name="T6" fmla="*/ 15 w 127"/>
                  <a:gd name="T7" fmla="*/ 0 h 54"/>
                  <a:gd name="T8" fmla="*/ 0 w 127"/>
                  <a:gd name="T9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4">
                    <a:moveTo>
                      <a:pt x="0" y="29"/>
                    </a:moveTo>
                    <a:lnTo>
                      <a:pt x="51" y="54"/>
                    </a:lnTo>
                    <a:lnTo>
                      <a:pt x="127" y="54"/>
                    </a:lnTo>
                    <a:lnTo>
                      <a:pt x="15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3" name="Freeform: Shape 270"/>
              <p:cNvSpPr>
                <a:spLocks/>
              </p:cNvSpPr>
              <p:nvPr/>
            </p:nvSpPr>
            <p:spPr bwMode="auto">
              <a:xfrm>
                <a:off x="4269005" y="1611940"/>
                <a:ext cx="376202" cy="189939"/>
              </a:xfrm>
              <a:custGeom>
                <a:avLst/>
                <a:gdLst>
                  <a:gd name="T0" fmla="*/ 123 w 307"/>
                  <a:gd name="T1" fmla="*/ 155 h 155"/>
                  <a:gd name="T2" fmla="*/ 245 w 307"/>
                  <a:gd name="T3" fmla="*/ 155 h 155"/>
                  <a:gd name="T4" fmla="*/ 245 w 307"/>
                  <a:gd name="T5" fmla="*/ 123 h 155"/>
                  <a:gd name="T6" fmla="*/ 307 w 307"/>
                  <a:gd name="T7" fmla="*/ 123 h 155"/>
                  <a:gd name="T8" fmla="*/ 307 w 307"/>
                  <a:gd name="T9" fmla="*/ 33 h 155"/>
                  <a:gd name="T10" fmla="*/ 245 w 307"/>
                  <a:gd name="T11" fmla="*/ 33 h 155"/>
                  <a:gd name="T12" fmla="*/ 245 w 307"/>
                  <a:gd name="T13" fmla="*/ 0 h 155"/>
                  <a:gd name="T14" fmla="*/ 145 w 307"/>
                  <a:gd name="T15" fmla="*/ 0 h 155"/>
                  <a:gd name="T16" fmla="*/ 123 w 307"/>
                  <a:gd name="T17" fmla="*/ 0 h 155"/>
                  <a:gd name="T18" fmla="*/ 123 w 307"/>
                  <a:gd name="T19" fmla="*/ 62 h 155"/>
                  <a:gd name="T20" fmla="*/ 184 w 307"/>
                  <a:gd name="T21" fmla="*/ 62 h 155"/>
                  <a:gd name="T22" fmla="*/ 184 w 307"/>
                  <a:gd name="T23" fmla="*/ 94 h 155"/>
                  <a:gd name="T24" fmla="*/ 123 w 307"/>
                  <a:gd name="T25" fmla="*/ 94 h 155"/>
                  <a:gd name="T26" fmla="*/ 123 w 307"/>
                  <a:gd name="T27" fmla="*/ 155 h 155"/>
                  <a:gd name="T28" fmla="*/ 0 w 307"/>
                  <a:gd name="T29" fmla="*/ 155 h 155"/>
                  <a:gd name="T30" fmla="*/ 123 w 307"/>
                  <a:gd name="T31" fmla="*/ 155 h 155"/>
                  <a:gd name="T32" fmla="*/ 123 w 307"/>
                  <a:gd name="T33" fmla="*/ 94 h 155"/>
                  <a:gd name="T34" fmla="*/ 62 w 307"/>
                  <a:gd name="T35" fmla="*/ 94 h 155"/>
                  <a:gd name="T36" fmla="*/ 62 w 307"/>
                  <a:gd name="T37" fmla="*/ 62 h 155"/>
                  <a:gd name="T38" fmla="*/ 62 w 307"/>
                  <a:gd name="T39" fmla="*/ 62 h 155"/>
                  <a:gd name="T40" fmla="*/ 123 w 307"/>
                  <a:gd name="T41" fmla="*/ 62 h 155"/>
                  <a:gd name="T42" fmla="*/ 123 w 307"/>
                  <a:gd name="T43" fmla="*/ 0 h 155"/>
                  <a:gd name="T44" fmla="*/ 65 w 307"/>
                  <a:gd name="T45" fmla="*/ 0 h 155"/>
                  <a:gd name="T46" fmla="*/ 0 w 307"/>
                  <a:gd name="T47" fmla="*/ 0 h 155"/>
                  <a:gd name="T48" fmla="*/ 0 w 307"/>
                  <a:gd name="T4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155">
                    <a:moveTo>
                      <a:pt x="123" y="155"/>
                    </a:moveTo>
                    <a:lnTo>
                      <a:pt x="245" y="155"/>
                    </a:lnTo>
                    <a:lnTo>
                      <a:pt x="245" y="123"/>
                    </a:lnTo>
                    <a:lnTo>
                      <a:pt x="307" y="123"/>
                    </a:lnTo>
                    <a:lnTo>
                      <a:pt x="307" y="33"/>
                    </a:lnTo>
                    <a:lnTo>
                      <a:pt x="245" y="33"/>
                    </a:lnTo>
                    <a:lnTo>
                      <a:pt x="245" y="0"/>
                    </a:lnTo>
                    <a:lnTo>
                      <a:pt x="145" y="0"/>
                    </a:lnTo>
                    <a:lnTo>
                      <a:pt x="123" y="0"/>
                    </a:lnTo>
                    <a:lnTo>
                      <a:pt x="123" y="62"/>
                    </a:lnTo>
                    <a:lnTo>
                      <a:pt x="184" y="62"/>
                    </a:lnTo>
                    <a:lnTo>
                      <a:pt x="184" y="94"/>
                    </a:lnTo>
                    <a:lnTo>
                      <a:pt x="123" y="94"/>
                    </a:lnTo>
                    <a:lnTo>
                      <a:pt x="123" y="155"/>
                    </a:lnTo>
                    <a:close/>
                    <a:moveTo>
                      <a:pt x="0" y="155"/>
                    </a:moveTo>
                    <a:lnTo>
                      <a:pt x="123" y="155"/>
                    </a:lnTo>
                    <a:lnTo>
                      <a:pt x="123" y="94"/>
                    </a:lnTo>
                    <a:lnTo>
                      <a:pt x="62" y="94"/>
                    </a:lnTo>
                    <a:lnTo>
                      <a:pt x="62" y="62"/>
                    </a:lnTo>
                    <a:lnTo>
                      <a:pt x="62" y="62"/>
                    </a:lnTo>
                    <a:lnTo>
                      <a:pt x="123" y="62"/>
                    </a:lnTo>
                    <a:lnTo>
                      <a:pt x="123" y="0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4" name="Freeform: Shape 271"/>
              <p:cNvSpPr>
                <a:spLocks/>
              </p:cNvSpPr>
              <p:nvPr/>
            </p:nvSpPr>
            <p:spPr bwMode="auto">
              <a:xfrm>
                <a:off x="3637918" y="1788400"/>
                <a:ext cx="84553" cy="142148"/>
              </a:xfrm>
              <a:custGeom>
                <a:avLst/>
                <a:gdLst>
                  <a:gd name="T0" fmla="*/ 0 w 19"/>
                  <a:gd name="T1" fmla="*/ 22 h 32"/>
                  <a:gd name="T2" fmla="*/ 0 w 19"/>
                  <a:gd name="T3" fmla="*/ 27 h 32"/>
                  <a:gd name="T4" fmla="*/ 6 w 19"/>
                  <a:gd name="T5" fmla="*/ 32 h 32"/>
                  <a:gd name="T6" fmla="*/ 14 w 19"/>
                  <a:gd name="T7" fmla="*/ 32 h 32"/>
                  <a:gd name="T8" fmla="*/ 19 w 19"/>
                  <a:gd name="T9" fmla="*/ 27 h 32"/>
                  <a:gd name="T10" fmla="*/ 19 w 19"/>
                  <a:gd name="T11" fmla="*/ 22 h 32"/>
                  <a:gd name="T12" fmla="*/ 12 w 19"/>
                  <a:gd name="T13" fmla="*/ 22 h 32"/>
                  <a:gd name="T14" fmla="*/ 12 w 19"/>
                  <a:gd name="T15" fmla="*/ 18 h 32"/>
                  <a:gd name="T16" fmla="*/ 19 w 19"/>
                  <a:gd name="T17" fmla="*/ 18 h 32"/>
                  <a:gd name="T18" fmla="*/ 19 w 19"/>
                  <a:gd name="T19" fmla="*/ 12 h 32"/>
                  <a:gd name="T20" fmla="*/ 12 w 19"/>
                  <a:gd name="T21" fmla="*/ 12 h 32"/>
                  <a:gd name="T22" fmla="*/ 12 w 19"/>
                  <a:gd name="T23" fmla="*/ 8 h 32"/>
                  <a:gd name="T24" fmla="*/ 19 w 19"/>
                  <a:gd name="T25" fmla="*/ 8 h 32"/>
                  <a:gd name="T26" fmla="*/ 19 w 19"/>
                  <a:gd name="T27" fmla="*/ 6 h 32"/>
                  <a:gd name="T28" fmla="*/ 14 w 19"/>
                  <a:gd name="T29" fmla="*/ 0 h 32"/>
                  <a:gd name="T30" fmla="*/ 6 w 19"/>
                  <a:gd name="T31" fmla="*/ 0 h 32"/>
                  <a:gd name="T32" fmla="*/ 0 w 19"/>
                  <a:gd name="T33" fmla="*/ 6 h 32"/>
                  <a:gd name="T34" fmla="*/ 0 w 19"/>
                  <a:gd name="T35" fmla="*/ 8 h 32"/>
                  <a:gd name="T36" fmla="*/ 7 w 19"/>
                  <a:gd name="T37" fmla="*/ 8 h 32"/>
                  <a:gd name="T38" fmla="*/ 7 w 19"/>
                  <a:gd name="T39" fmla="*/ 12 h 32"/>
                  <a:gd name="T40" fmla="*/ 0 w 19"/>
                  <a:gd name="T41" fmla="*/ 12 h 32"/>
                  <a:gd name="T42" fmla="*/ 0 w 19"/>
                  <a:gd name="T43" fmla="*/ 18 h 32"/>
                  <a:gd name="T44" fmla="*/ 7 w 19"/>
                  <a:gd name="T45" fmla="*/ 18 h 32"/>
                  <a:gd name="T46" fmla="*/ 7 w 19"/>
                  <a:gd name="T47" fmla="*/ 22 h 32"/>
                  <a:gd name="T48" fmla="*/ 0 w 19"/>
                  <a:gd name="T4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32">
                    <a:moveTo>
                      <a:pt x="0" y="2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2"/>
                      <a:pt x="6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7" y="32"/>
                      <a:pt x="19" y="30"/>
                      <a:pt x="19" y="27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3"/>
                      <a:pt x="17" y="0"/>
                      <a:pt x="1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5" name="Freeform: Shape 272"/>
              <p:cNvSpPr>
                <a:spLocks/>
              </p:cNvSpPr>
              <p:nvPr/>
            </p:nvSpPr>
            <p:spPr bwMode="auto">
              <a:xfrm>
                <a:off x="3615860" y="1917068"/>
                <a:ext cx="132345" cy="83328"/>
              </a:xfrm>
              <a:custGeom>
                <a:avLst/>
                <a:gdLst>
                  <a:gd name="T0" fmla="*/ 0 w 30"/>
                  <a:gd name="T1" fmla="*/ 0 h 19"/>
                  <a:gd name="T2" fmla="*/ 10 w 30"/>
                  <a:gd name="T3" fmla="*/ 9 h 19"/>
                  <a:gd name="T4" fmla="*/ 13 w 30"/>
                  <a:gd name="T5" fmla="*/ 9 h 19"/>
                  <a:gd name="T6" fmla="*/ 13 w 30"/>
                  <a:gd name="T7" fmla="*/ 15 h 19"/>
                  <a:gd name="T8" fmla="*/ 9 w 30"/>
                  <a:gd name="T9" fmla="*/ 15 h 19"/>
                  <a:gd name="T10" fmla="*/ 9 w 30"/>
                  <a:gd name="T11" fmla="*/ 19 h 19"/>
                  <a:gd name="T12" fmla="*/ 21 w 30"/>
                  <a:gd name="T13" fmla="*/ 19 h 19"/>
                  <a:gd name="T14" fmla="*/ 21 w 30"/>
                  <a:gd name="T15" fmla="*/ 15 h 19"/>
                  <a:gd name="T16" fmla="*/ 17 w 30"/>
                  <a:gd name="T17" fmla="*/ 15 h 19"/>
                  <a:gd name="T18" fmla="*/ 17 w 30"/>
                  <a:gd name="T19" fmla="*/ 9 h 19"/>
                  <a:gd name="T20" fmla="*/ 20 w 30"/>
                  <a:gd name="T21" fmla="*/ 9 h 19"/>
                  <a:gd name="T22" fmla="*/ 30 w 30"/>
                  <a:gd name="T23" fmla="*/ 0 h 19"/>
                  <a:gd name="T24" fmla="*/ 26 w 30"/>
                  <a:gd name="T25" fmla="*/ 0 h 19"/>
                  <a:gd name="T26" fmla="*/ 20 w 30"/>
                  <a:gd name="T27" fmla="*/ 5 h 19"/>
                  <a:gd name="T28" fmla="*/ 10 w 30"/>
                  <a:gd name="T29" fmla="*/ 5 h 19"/>
                  <a:gd name="T30" fmla="*/ 4 w 30"/>
                  <a:gd name="T31" fmla="*/ 0 h 19"/>
                  <a:gd name="T32" fmla="*/ 0 w 30"/>
                  <a:gd name="T3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19">
                    <a:moveTo>
                      <a:pt x="0" y="0"/>
                    </a:moveTo>
                    <a:cubicBezTo>
                      <a:pt x="1" y="5"/>
                      <a:pt x="5" y="9"/>
                      <a:pt x="1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5" y="9"/>
                      <a:pt x="29" y="5"/>
                      <a:pt x="3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2"/>
                      <a:pt x="23" y="5"/>
                      <a:pt x="2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4" y="2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6" name="Freeform: Shape 273"/>
              <p:cNvSpPr>
                <a:spLocks/>
              </p:cNvSpPr>
              <p:nvPr/>
            </p:nvSpPr>
            <p:spPr bwMode="auto">
              <a:xfrm>
                <a:off x="5369426" y="2200138"/>
                <a:ext cx="269591" cy="136021"/>
              </a:xfrm>
              <a:custGeom>
                <a:avLst/>
                <a:gdLst>
                  <a:gd name="T0" fmla="*/ 53 w 61"/>
                  <a:gd name="T1" fmla="*/ 22 h 31"/>
                  <a:gd name="T2" fmla="*/ 61 w 61"/>
                  <a:gd name="T3" fmla="*/ 11 h 31"/>
                  <a:gd name="T4" fmla="*/ 53 w 61"/>
                  <a:gd name="T5" fmla="*/ 1 h 31"/>
                  <a:gd name="T6" fmla="*/ 53 w 61"/>
                  <a:gd name="T7" fmla="*/ 5 h 31"/>
                  <a:gd name="T8" fmla="*/ 57 w 61"/>
                  <a:gd name="T9" fmla="*/ 11 h 31"/>
                  <a:gd name="T10" fmla="*/ 53 w 61"/>
                  <a:gd name="T11" fmla="*/ 17 h 31"/>
                  <a:gd name="T12" fmla="*/ 53 w 61"/>
                  <a:gd name="T13" fmla="*/ 22 h 31"/>
                  <a:gd name="T14" fmla="*/ 26 w 61"/>
                  <a:gd name="T15" fmla="*/ 31 h 31"/>
                  <a:gd name="T16" fmla="*/ 46 w 61"/>
                  <a:gd name="T17" fmla="*/ 21 h 31"/>
                  <a:gd name="T18" fmla="*/ 51 w 61"/>
                  <a:gd name="T19" fmla="*/ 22 h 31"/>
                  <a:gd name="T20" fmla="*/ 53 w 61"/>
                  <a:gd name="T21" fmla="*/ 22 h 31"/>
                  <a:gd name="T22" fmla="*/ 53 w 61"/>
                  <a:gd name="T23" fmla="*/ 17 h 31"/>
                  <a:gd name="T24" fmla="*/ 51 w 61"/>
                  <a:gd name="T25" fmla="*/ 17 h 31"/>
                  <a:gd name="T26" fmla="*/ 49 w 61"/>
                  <a:gd name="T27" fmla="*/ 17 h 31"/>
                  <a:gd name="T28" fmla="*/ 52 w 61"/>
                  <a:gd name="T29" fmla="*/ 5 h 31"/>
                  <a:gd name="T30" fmla="*/ 52 w 61"/>
                  <a:gd name="T31" fmla="*/ 5 h 31"/>
                  <a:gd name="T32" fmla="*/ 52 w 61"/>
                  <a:gd name="T33" fmla="*/ 5 h 31"/>
                  <a:gd name="T34" fmla="*/ 53 w 61"/>
                  <a:gd name="T35" fmla="*/ 5 h 31"/>
                  <a:gd name="T36" fmla="*/ 53 w 61"/>
                  <a:gd name="T37" fmla="*/ 1 h 31"/>
                  <a:gd name="T38" fmla="*/ 51 w 61"/>
                  <a:gd name="T39" fmla="*/ 0 h 31"/>
                  <a:gd name="T40" fmla="*/ 51 w 61"/>
                  <a:gd name="T41" fmla="*/ 0 h 31"/>
                  <a:gd name="T42" fmla="*/ 1 w 61"/>
                  <a:gd name="T43" fmla="*/ 0 h 31"/>
                  <a:gd name="T44" fmla="*/ 0 w 61"/>
                  <a:gd name="T45" fmla="*/ 5 h 31"/>
                  <a:gd name="T46" fmla="*/ 26 w 61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" h="31">
                    <a:moveTo>
                      <a:pt x="53" y="22"/>
                    </a:moveTo>
                    <a:cubicBezTo>
                      <a:pt x="58" y="21"/>
                      <a:pt x="61" y="16"/>
                      <a:pt x="61" y="11"/>
                    </a:cubicBezTo>
                    <a:cubicBezTo>
                      <a:pt x="61" y="6"/>
                      <a:pt x="58" y="1"/>
                      <a:pt x="53" y="1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5" y="6"/>
                      <a:pt x="57" y="8"/>
                      <a:pt x="57" y="11"/>
                    </a:cubicBezTo>
                    <a:cubicBezTo>
                      <a:pt x="57" y="14"/>
                      <a:pt x="55" y="16"/>
                      <a:pt x="53" y="17"/>
                    </a:cubicBezTo>
                    <a:lnTo>
                      <a:pt x="53" y="22"/>
                    </a:lnTo>
                    <a:close/>
                    <a:moveTo>
                      <a:pt x="26" y="31"/>
                    </a:moveTo>
                    <a:cubicBezTo>
                      <a:pt x="34" y="31"/>
                      <a:pt x="41" y="27"/>
                      <a:pt x="46" y="21"/>
                    </a:cubicBezTo>
                    <a:cubicBezTo>
                      <a:pt x="47" y="22"/>
                      <a:pt x="49" y="22"/>
                      <a:pt x="51" y="22"/>
                    </a:cubicBezTo>
                    <a:cubicBezTo>
                      <a:pt x="51" y="22"/>
                      <a:pt x="52" y="22"/>
                      <a:pt x="53" y="22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1" y="17"/>
                      <a:pt x="51" y="17"/>
                    </a:cubicBezTo>
                    <a:cubicBezTo>
                      <a:pt x="50" y="17"/>
                      <a:pt x="49" y="17"/>
                      <a:pt x="49" y="17"/>
                    </a:cubicBezTo>
                    <a:cubicBezTo>
                      <a:pt x="51" y="13"/>
                      <a:pt x="52" y="9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3" y="5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7" name="Rectangle 274"/>
              <p:cNvSpPr>
                <a:spLocks/>
              </p:cNvSpPr>
              <p:nvPr/>
            </p:nvSpPr>
            <p:spPr bwMode="auto">
              <a:xfrm>
                <a:off x="5369426" y="2345962"/>
                <a:ext cx="247533" cy="22057"/>
              </a:xfrm>
              <a:prstGeom prst="rect">
                <a:avLst/>
              </a:pr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8" name="Freeform: Shape 275"/>
              <p:cNvSpPr>
                <a:spLocks/>
              </p:cNvSpPr>
              <p:nvPr/>
            </p:nvSpPr>
            <p:spPr bwMode="auto">
              <a:xfrm>
                <a:off x="5427020" y="2080048"/>
                <a:ext cx="44115" cy="115189"/>
              </a:xfrm>
              <a:custGeom>
                <a:avLst/>
                <a:gdLst>
                  <a:gd name="T0" fmla="*/ 3 w 10"/>
                  <a:gd name="T1" fmla="*/ 19 h 26"/>
                  <a:gd name="T2" fmla="*/ 5 w 10"/>
                  <a:gd name="T3" fmla="*/ 25 h 26"/>
                  <a:gd name="T4" fmla="*/ 9 w 10"/>
                  <a:gd name="T5" fmla="*/ 16 h 26"/>
                  <a:gd name="T6" fmla="*/ 7 w 10"/>
                  <a:gd name="T7" fmla="*/ 11 h 26"/>
                  <a:gd name="T8" fmla="*/ 6 w 10"/>
                  <a:gd name="T9" fmla="*/ 7 h 26"/>
                  <a:gd name="T10" fmla="*/ 4 w 10"/>
                  <a:gd name="T11" fmla="*/ 2 h 26"/>
                  <a:gd name="T12" fmla="*/ 1 w 10"/>
                  <a:gd name="T13" fmla="*/ 11 h 26"/>
                  <a:gd name="T14" fmla="*/ 3 w 10"/>
                  <a:gd name="T1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6">
                    <a:moveTo>
                      <a:pt x="3" y="19"/>
                    </a:moveTo>
                    <a:cubicBezTo>
                      <a:pt x="0" y="21"/>
                      <a:pt x="2" y="26"/>
                      <a:pt x="5" y="25"/>
                    </a:cubicBezTo>
                    <a:cubicBezTo>
                      <a:pt x="9" y="23"/>
                      <a:pt x="10" y="19"/>
                      <a:pt x="9" y="16"/>
                    </a:cubicBezTo>
                    <a:cubicBezTo>
                      <a:pt x="9" y="14"/>
                      <a:pt x="7" y="12"/>
                      <a:pt x="7" y="11"/>
                    </a:cubicBezTo>
                    <a:cubicBezTo>
                      <a:pt x="6" y="10"/>
                      <a:pt x="5" y="7"/>
                      <a:pt x="6" y="7"/>
                    </a:cubicBezTo>
                    <a:cubicBezTo>
                      <a:pt x="9" y="5"/>
                      <a:pt x="7" y="0"/>
                      <a:pt x="4" y="2"/>
                    </a:cubicBezTo>
                    <a:cubicBezTo>
                      <a:pt x="1" y="4"/>
                      <a:pt x="0" y="8"/>
                      <a:pt x="1" y="11"/>
                    </a:cubicBezTo>
                    <a:cubicBezTo>
                      <a:pt x="1" y="12"/>
                      <a:pt x="6" y="19"/>
                      <a:pt x="3" y="19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9" name="Freeform: Shape 276"/>
              <p:cNvSpPr>
                <a:spLocks/>
              </p:cNvSpPr>
              <p:nvPr/>
            </p:nvSpPr>
            <p:spPr bwMode="auto">
              <a:xfrm>
                <a:off x="5488291" y="2080048"/>
                <a:ext cx="44115" cy="115189"/>
              </a:xfrm>
              <a:custGeom>
                <a:avLst/>
                <a:gdLst>
                  <a:gd name="T0" fmla="*/ 4 w 10"/>
                  <a:gd name="T1" fmla="*/ 19 h 26"/>
                  <a:gd name="T2" fmla="*/ 5 w 10"/>
                  <a:gd name="T3" fmla="*/ 25 h 26"/>
                  <a:gd name="T4" fmla="*/ 9 w 10"/>
                  <a:gd name="T5" fmla="*/ 16 h 26"/>
                  <a:gd name="T6" fmla="*/ 7 w 10"/>
                  <a:gd name="T7" fmla="*/ 11 h 26"/>
                  <a:gd name="T8" fmla="*/ 7 w 10"/>
                  <a:gd name="T9" fmla="*/ 7 h 26"/>
                  <a:gd name="T10" fmla="*/ 4 w 10"/>
                  <a:gd name="T11" fmla="*/ 2 h 26"/>
                  <a:gd name="T12" fmla="*/ 1 w 10"/>
                  <a:gd name="T13" fmla="*/ 11 h 26"/>
                  <a:gd name="T14" fmla="*/ 4 w 10"/>
                  <a:gd name="T1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6">
                    <a:moveTo>
                      <a:pt x="4" y="19"/>
                    </a:moveTo>
                    <a:cubicBezTo>
                      <a:pt x="1" y="21"/>
                      <a:pt x="2" y="26"/>
                      <a:pt x="5" y="25"/>
                    </a:cubicBezTo>
                    <a:cubicBezTo>
                      <a:pt x="9" y="23"/>
                      <a:pt x="10" y="19"/>
                      <a:pt x="9" y="16"/>
                    </a:cubicBezTo>
                    <a:cubicBezTo>
                      <a:pt x="9" y="14"/>
                      <a:pt x="8" y="12"/>
                      <a:pt x="7" y="11"/>
                    </a:cubicBezTo>
                    <a:cubicBezTo>
                      <a:pt x="6" y="10"/>
                      <a:pt x="5" y="7"/>
                      <a:pt x="7" y="7"/>
                    </a:cubicBezTo>
                    <a:cubicBezTo>
                      <a:pt x="10" y="5"/>
                      <a:pt x="7" y="0"/>
                      <a:pt x="4" y="2"/>
                    </a:cubicBezTo>
                    <a:cubicBezTo>
                      <a:pt x="1" y="4"/>
                      <a:pt x="0" y="8"/>
                      <a:pt x="1" y="11"/>
                    </a:cubicBezTo>
                    <a:cubicBezTo>
                      <a:pt x="2" y="12"/>
                      <a:pt x="6" y="19"/>
                      <a:pt x="4" y="19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0" name="Freeform: Shape 277"/>
              <p:cNvSpPr>
                <a:spLocks/>
              </p:cNvSpPr>
              <p:nvPr/>
            </p:nvSpPr>
            <p:spPr bwMode="auto">
              <a:xfrm>
                <a:off x="4794707" y="1638899"/>
                <a:ext cx="220574" cy="220574"/>
              </a:xfrm>
              <a:custGeom>
                <a:avLst/>
                <a:gdLst>
                  <a:gd name="T0" fmla="*/ 25 w 50"/>
                  <a:gd name="T1" fmla="*/ 47 h 50"/>
                  <a:gd name="T2" fmla="*/ 29 w 50"/>
                  <a:gd name="T3" fmla="*/ 46 h 50"/>
                  <a:gd name="T4" fmla="*/ 30 w 50"/>
                  <a:gd name="T5" fmla="*/ 50 h 50"/>
                  <a:gd name="T6" fmla="*/ 39 w 50"/>
                  <a:gd name="T7" fmla="*/ 46 h 50"/>
                  <a:gd name="T8" fmla="*/ 38 w 50"/>
                  <a:gd name="T9" fmla="*/ 43 h 50"/>
                  <a:gd name="T10" fmla="*/ 43 w 50"/>
                  <a:gd name="T11" fmla="*/ 37 h 50"/>
                  <a:gd name="T12" fmla="*/ 46 w 50"/>
                  <a:gd name="T13" fmla="*/ 39 h 50"/>
                  <a:gd name="T14" fmla="*/ 50 w 50"/>
                  <a:gd name="T15" fmla="*/ 30 h 50"/>
                  <a:gd name="T16" fmla="*/ 46 w 50"/>
                  <a:gd name="T17" fmla="*/ 29 h 50"/>
                  <a:gd name="T18" fmla="*/ 46 w 50"/>
                  <a:gd name="T19" fmla="*/ 21 h 50"/>
                  <a:gd name="T20" fmla="*/ 50 w 50"/>
                  <a:gd name="T21" fmla="*/ 20 h 50"/>
                  <a:gd name="T22" fmla="*/ 46 w 50"/>
                  <a:gd name="T23" fmla="*/ 11 h 50"/>
                  <a:gd name="T24" fmla="*/ 43 w 50"/>
                  <a:gd name="T25" fmla="*/ 12 h 50"/>
                  <a:gd name="T26" fmla="*/ 37 w 50"/>
                  <a:gd name="T27" fmla="*/ 7 h 50"/>
                  <a:gd name="T28" fmla="*/ 39 w 50"/>
                  <a:gd name="T29" fmla="*/ 4 h 50"/>
                  <a:gd name="T30" fmla="*/ 30 w 50"/>
                  <a:gd name="T31" fmla="*/ 0 h 50"/>
                  <a:gd name="T32" fmla="*/ 29 w 50"/>
                  <a:gd name="T33" fmla="*/ 4 h 50"/>
                  <a:gd name="T34" fmla="*/ 25 w 50"/>
                  <a:gd name="T35" fmla="*/ 3 h 50"/>
                  <a:gd name="T36" fmla="*/ 25 w 50"/>
                  <a:gd name="T37" fmla="*/ 10 h 50"/>
                  <a:gd name="T38" fmla="*/ 38 w 50"/>
                  <a:gd name="T39" fmla="*/ 19 h 50"/>
                  <a:gd name="T40" fmla="*/ 31 w 50"/>
                  <a:gd name="T41" fmla="*/ 38 h 50"/>
                  <a:gd name="T42" fmla="*/ 25 w 50"/>
                  <a:gd name="T43" fmla="*/ 40 h 50"/>
                  <a:gd name="T44" fmla="*/ 25 w 50"/>
                  <a:gd name="T45" fmla="*/ 40 h 50"/>
                  <a:gd name="T46" fmla="*/ 25 w 50"/>
                  <a:gd name="T47" fmla="*/ 47 h 50"/>
                  <a:gd name="T48" fmla="*/ 4 w 50"/>
                  <a:gd name="T49" fmla="*/ 29 h 50"/>
                  <a:gd name="T50" fmla="*/ 0 w 50"/>
                  <a:gd name="T51" fmla="*/ 31 h 50"/>
                  <a:gd name="T52" fmla="*/ 4 w 50"/>
                  <a:gd name="T53" fmla="*/ 39 h 50"/>
                  <a:gd name="T54" fmla="*/ 7 w 50"/>
                  <a:gd name="T55" fmla="*/ 38 h 50"/>
                  <a:gd name="T56" fmla="*/ 13 w 50"/>
                  <a:gd name="T57" fmla="*/ 43 h 50"/>
                  <a:gd name="T58" fmla="*/ 11 w 50"/>
                  <a:gd name="T59" fmla="*/ 46 h 50"/>
                  <a:gd name="T60" fmla="*/ 20 w 50"/>
                  <a:gd name="T61" fmla="*/ 50 h 50"/>
                  <a:gd name="T62" fmla="*/ 21 w 50"/>
                  <a:gd name="T63" fmla="*/ 46 h 50"/>
                  <a:gd name="T64" fmla="*/ 25 w 50"/>
                  <a:gd name="T65" fmla="*/ 47 h 50"/>
                  <a:gd name="T66" fmla="*/ 25 w 50"/>
                  <a:gd name="T67" fmla="*/ 40 h 50"/>
                  <a:gd name="T68" fmla="*/ 12 w 50"/>
                  <a:gd name="T69" fmla="*/ 31 h 50"/>
                  <a:gd name="T70" fmla="*/ 19 w 50"/>
                  <a:gd name="T71" fmla="*/ 12 h 50"/>
                  <a:gd name="T72" fmla="*/ 19 w 50"/>
                  <a:gd name="T73" fmla="*/ 12 h 50"/>
                  <a:gd name="T74" fmla="*/ 25 w 50"/>
                  <a:gd name="T75" fmla="*/ 10 h 50"/>
                  <a:gd name="T76" fmla="*/ 25 w 50"/>
                  <a:gd name="T77" fmla="*/ 10 h 50"/>
                  <a:gd name="T78" fmla="*/ 25 w 50"/>
                  <a:gd name="T79" fmla="*/ 3 h 50"/>
                  <a:gd name="T80" fmla="*/ 21 w 50"/>
                  <a:gd name="T81" fmla="*/ 4 h 50"/>
                  <a:gd name="T82" fmla="*/ 19 w 50"/>
                  <a:gd name="T83" fmla="*/ 0 h 50"/>
                  <a:gd name="T84" fmla="*/ 11 w 50"/>
                  <a:gd name="T85" fmla="*/ 4 h 50"/>
                  <a:gd name="T86" fmla="*/ 12 w 50"/>
                  <a:gd name="T87" fmla="*/ 7 h 50"/>
                  <a:gd name="T88" fmla="*/ 7 w 50"/>
                  <a:gd name="T89" fmla="*/ 13 h 50"/>
                  <a:gd name="T90" fmla="*/ 4 w 50"/>
                  <a:gd name="T91" fmla="*/ 11 h 50"/>
                  <a:gd name="T92" fmla="*/ 0 w 50"/>
                  <a:gd name="T93" fmla="*/ 20 h 50"/>
                  <a:gd name="T94" fmla="*/ 4 w 50"/>
                  <a:gd name="T95" fmla="*/ 21 h 50"/>
                  <a:gd name="T96" fmla="*/ 4 w 50"/>
                  <a:gd name="T97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0" h="50">
                    <a:moveTo>
                      <a:pt x="25" y="47"/>
                    </a:moveTo>
                    <a:cubicBezTo>
                      <a:pt x="26" y="47"/>
                      <a:pt x="28" y="47"/>
                      <a:pt x="29" y="46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0" y="41"/>
                      <a:pt x="41" y="39"/>
                      <a:pt x="43" y="37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6"/>
                      <a:pt x="47" y="24"/>
                      <a:pt x="46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1" y="10"/>
                      <a:pt x="39" y="9"/>
                      <a:pt x="37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6" y="3"/>
                      <a:pt x="25" y="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31" y="10"/>
                      <a:pt x="36" y="14"/>
                      <a:pt x="38" y="19"/>
                    </a:cubicBezTo>
                    <a:cubicBezTo>
                      <a:pt x="42" y="27"/>
                      <a:pt x="38" y="35"/>
                      <a:pt x="31" y="38"/>
                    </a:cubicBezTo>
                    <a:cubicBezTo>
                      <a:pt x="29" y="39"/>
                      <a:pt x="27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lnTo>
                      <a:pt x="25" y="47"/>
                    </a:lnTo>
                    <a:close/>
                    <a:moveTo>
                      <a:pt x="4" y="29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40"/>
                      <a:pt x="11" y="42"/>
                      <a:pt x="13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7"/>
                      <a:pt x="24" y="47"/>
                      <a:pt x="25" y="47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19" y="40"/>
                      <a:pt x="14" y="36"/>
                      <a:pt x="12" y="31"/>
                    </a:cubicBezTo>
                    <a:cubicBezTo>
                      <a:pt x="8" y="23"/>
                      <a:pt x="12" y="15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1"/>
                      <a:pt x="23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2" y="3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9"/>
                      <a:pt x="8" y="11"/>
                      <a:pt x="7" y="13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4"/>
                      <a:pt x="3" y="27"/>
                      <a:pt x="4" y="29"/>
                    </a:cubicBez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1" name="Freeform: Shape 278"/>
              <p:cNvSpPr>
                <a:spLocks/>
              </p:cNvSpPr>
              <p:nvPr/>
            </p:nvSpPr>
            <p:spPr bwMode="auto">
              <a:xfrm>
                <a:off x="4163620" y="3246641"/>
                <a:ext cx="225476" cy="229152"/>
              </a:xfrm>
              <a:custGeom>
                <a:avLst/>
                <a:gdLst>
                  <a:gd name="T0" fmla="*/ 38 w 51"/>
                  <a:gd name="T1" fmla="*/ 52 h 52"/>
                  <a:gd name="T2" fmla="*/ 35 w 51"/>
                  <a:gd name="T3" fmla="*/ 52 h 52"/>
                  <a:gd name="T4" fmla="*/ 34 w 51"/>
                  <a:gd name="T5" fmla="*/ 51 h 52"/>
                  <a:gd name="T6" fmla="*/ 30 w 51"/>
                  <a:gd name="T7" fmla="*/ 49 h 52"/>
                  <a:gd name="T8" fmla="*/ 12 w 51"/>
                  <a:gd name="T9" fmla="*/ 49 h 52"/>
                  <a:gd name="T10" fmla="*/ 8 w 51"/>
                  <a:gd name="T11" fmla="*/ 47 h 52"/>
                  <a:gd name="T12" fmla="*/ 1 w 51"/>
                  <a:gd name="T13" fmla="*/ 25 h 52"/>
                  <a:gd name="T14" fmla="*/ 4 w 51"/>
                  <a:gd name="T15" fmla="*/ 20 h 52"/>
                  <a:gd name="T16" fmla="*/ 20 w 51"/>
                  <a:gd name="T17" fmla="*/ 20 h 52"/>
                  <a:gd name="T18" fmla="*/ 19 w 51"/>
                  <a:gd name="T19" fmla="*/ 15 h 52"/>
                  <a:gd name="T20" fmla="*/ 16 w 51"/>
                  <a:gd name="T21" fmla="*/ 7 h 52"/>
                  <a:gd name="T22" fmla="*/ 18 w 51"/>
                  <a:gd name="T23" fmla="*/ 3 h 52"/>
                  <a:gd name="T24" fmla="*/ 24 w 51"/>
                  <a:gd name="T25" fmla="*/ 3 h 52"/>
                  <a:gd name="T26" fmla="*/ 28 w 51"/>
                  <a:gd name="T27" fmla="*/ 13 h 52"/>
                  <a:gd name="T28" fmla="*/ 38 w 51"/>
                  <a:gd name="T29" fmla="*/ 25 h 52"/>
                  <a:gd name="T30" fmla="*/ 40 w 51"/>
                  <a:gd name="T31" fmla="*/ 27 h 52"/>
                  <a:gd name="T32" fmla="*/ 50 w 51"/>
                  <a:gd name="T33" fmla="*/ 37 h 52"/>
                  <a:gd name="T34" fmla="*/ 50 w 51"/>
                  <a:gd name="T35" fmla="*/ 40 h 52"/>
                  <a:gd name="T36" fmla="*/ 38 w 51"/>
                  <a:gd name="T3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2">
                    <a:moveTo>
                      <a:pt x="38" y="52"/>
                    </a:moveTo>
                    <a:cubicBezTo>
                      <a:pt x="37" y="52"/>
                      <a:pt x="36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0"/>
                      <a:pt x="31" y="49"/>
                      <a:pt x="30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0" y="49"/>
                      <a:pt x="9" y="48"/>
                      <a:pt x="8" y="4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2"/>
                      <a:pt x="1" y="20"/>
                      <a:pt x="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8"/>
                      <a:pt x="20" y="16"/>
                      <a:pt x="19" y="15"/>
                    </a:cubicBezTo>
                    <a:cubicBezTo>
                      <a:pt x="18" y="14"/>
                      <a:pt x="16" y="11"/>
                      <a:pt x="16" y="7"/>
                    </a:cubicBezTo>
                    <a:cubicBezTo>
                      <a:pt x="16" y="6"/>
                      <a:pt x="17" y="4"/>
                      <a:pt x="18" y="3"/>
                    </a:cubicBezTo>
                    <a:cubicBezTo>
                      <a:pt x="20" y="0"/>
                      <a:pt x="24" y="0"/>
                      <a:pt x="24" y="3"/>
                    </a:cubicBezTo>
                    <a:cubicBezTo>
                      <a:pt x="24" y="6"/>
                      <a:pt x="22" y="10"/>
                      <a:pt x="28" y="13"/>
                    </a:cubicBezTo>
                    <a:cubicBezTo>
                      <a:pt x="34" y="17"/>
                      <a:pt x="38" y="25"/>
                      <a:pt x="38" y="25"/>
                    </a:cubicBezTo>
                    <a:cubicBezTo>
                      <a:pt x="38" y="25"/>
                      <a:pt x="39" y="26"/>
                      <a:pt x="40" y="2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1" y="38"/>
                      <a:pt x="51" y="39"/>
                      <a:pt x="50" y="40"/>
                    </a:cubicBezTo>
                    <a:lnTo>
                      <a:pt x="38" y="52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2" name="Freeform: Shape 279"/>
              <p:cNvSpPr>
                <a:spLocks/>
              </p:cNvSpPr>
              <p:nvPr/>
            </p:nvSpPr>
            <p:spPr bwMode="auto">
              <a:xfrm>
                <a:off x="4335177" y="3428002"/>
                <a:ext cx="71074" cy="69849"/>
              </a:xfrm>
              <a:custGeom>
                <a:avLst/>
                <a:gdLst>
                  <a:gd name="T0" fmla="*/ 47 w 58"/>
                  <a:gd name="T1" fmla="*/ 0 h 57"/>
                  <a:gd name="T2" fmla="*/ 0 w 58"/>
                  <a:gd name="T3" fmla="*/ 46 h 57"/>
                  <a:gd name="T4" fmla="*/ 11 w 58"/>
                  <a:gd name="T5" fmla="*/ 57 h 57"/>
                  <a:gd name="T6" fmla="*/ 58 w 58"/>
                  <a:gd name="T7" fmla="*/ 10 h 57"/>
                  <a:gd name="T8" fmla="*/ 47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47" y="0"/>
                    </a:moveTo>
                    <a:lnTo>
                      <a:pt x="0" y="46"/>
                    </a:lnTo>
                    <a:lnTo>
                      <a:pt x="11" y="57"/>
                    </a:lnTo>
                    <a:lnTo>
                      <a:pt x="58" y="1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497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3" name="Oval 280"/>
              <p:cNvSpPr>
                <a:spLocks/>
              </p:cNvSpPr>
              <p:nvPr/>
            </p:nvSpPr>
            <p:spPr bwMode="auto">
              <a:xfrm>
                <a:off x="6017669" y="2646188"/>
                <a:ext cx="35537" cy="34312"/>
              </a:xfrm>
              <a:prstGeom prst="ellipse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4" name="Freeform: Shape 281"/>
              <p:cNvSpPr>
                <a:spLocks/>
              </p:cNvSpPr>
              <p:nvPr/>
            </p:nvSpPr>
            <p:spPr bwMode="auto">
              <a:xfrm>
                <a:off x="3634242" y="1364407"/>
                <a:ext cx="74750" cy="75976"/>
              </a:xfrm>
              <a:custGeom>
                <a:avLst/>
                <a:gdLst>
                  <a:gd name="T0" fmla="*/ 9 w 17"/>
                  <a:gd name="T1" fmla="*/ 17 h 17"/>
                  <a:gd name="T2" fmla="*/ 17 w 17"/>
                  <a:gd name="T3" fmla="*/ 9 h 17"/>
                  <a:gd name="T4" fmla="*/ 9 w 17"/>
                  <a:gd name="T5" fmla="*/ 0 h 17"/>
                  <a:gd name="T6" fmla="*/ 9 w 17"/>
                  <a:gd name="T7" fmla="*/ 3 h 17"/>
                  <a:gd name="T8" fmla="*/ 14 w 17"/>
                  <a:gd name="T9" fmla="*/ 9 h 17"/>
                  <a:gd name="T10" fmla="*/ 9 w 17"/>
                  <a:gd name="T11" fmla="*/ 14 h 17"/>
                  <a:gd name="T12" fmla="*/ 9 w 17"/>
                  <a:gd name="T13" fmla="*/ 17 h 17"/>
                  <a:gd name="T14" fmla="*/ 9 w 17"/>
                  <a:gd name="T15" fmla="*/ 0 h 17"/>
                  <a:gd name="T16" fmla="*/ 0 w 17"/>
                  <a:gd name="T17" fmla="*/ 9 h 17"/>
                  <a:gd name="T18" fmla="*/ 9 w 17"/>
                  <a:gd name="T19" fmla="*/ 17 h 17"/>
                  <a:gd name="T20" fmla="*/ 9 w 17"/>
                  <a:gd name="T21" fmla="*/ 17 h 17"/>
                  <a:gd name="T22" fmla="*/ 9 w 17"/>
                  <a:gd name="T23" fmla="*/ 14 h 17"/>
                  <a:gd name="T24" fmla="*/ 9 w 17"/>
                  <a:gd name="T25" fmla="*/ 14 h 17"/>
                  <a:gd name="T26" fmla="*/ 9 w 17"/>
                  <a:gd name="T27" fmla="*/ 14 h 17"/>
                  <a:gd name="T28" fmla="*/ 3 w 17"/>
                  <a:gd name="T29" fmla="*/ 9 h 17"/>
                  <a:gd name="T30" fmla="*/ 9 w 17"/>
                  <a:gd name="T31" fmla="*/ 3 h 17"/>
                  <a:gd name="T32" fmla="*/ 9 w 17"/>
                  <a:gd name="T33" fmla="*/ 3 h 17"/>
                  <a:gd name="T34" fmla="*/ 9 w 17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13" y="17"/>
                      <a:pt x="17" y="13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2" y="3"/>
                      <a:pt x="14" y="5"/>
                      <a:pt x="14" y="9"/>
                    </a:cubicBezTo>
                    <a:cubicBezTo>
                      <a:pt x="14" y="12"/>
                      <a:pt x="12" y="14"/>
                      <a:pt x="9" y="14"/>
                    </a:cubicBezTo>
                    <a:lnTo>
                      <a:pt x="9" y="17"/>
                    </a:lnTo>
                    <a:close/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5" y="14"/>
                      <a:pt x="3" y="12"/>
                      <a:pt x="3" y="9"/>
                    </a:cubicBezTo>
                    <a:cubicBezTo>
                      <a:pt x="3" y="5"/>
                      <a:pt x="5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5" name="Freeform: Shape 282"/>
              <p:cNvSpPr>
                <a:spLocks/>
              </p:cNvSpPr>
              <p:nvPr/>
            </p:nvSpPr>
            <p:spPr bwMode="auto">
              <a:xfrm>
                <a:off x="3588901" y="3533387"/>
                <a:ext cx="18381" cy="44115"/>
              </a:xfrm>
              <a:custGeom>
                <a:avLst/>
                <a:gdLst>
                  <a:gd name="T0" fmla="*/ 1 w 4"/>
                  <a:gd name="T1" fmla="*/ 8 h 10"/>
                  <a:gd name="T2" fmla="*/ 4 w 4"/>
                  <a:gd name="T3" fmla="*/ 3 h 10"/>
                  <a:gd name="T4" fmla="*/ 1 w 4"/>
                  <a:gd name="T5" fmla="*/ 0 h 10"/>
                  <a:gd name="T6" fmla="*/ 1 w 4"/>
                  <a:gd name="T7" fmla="*/ 8 h 10"/>
                  <a:gd name="T8" fmla="*/ 1 w 4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1" y="8"/>
                    </a:moveTo>
                    <a:cubicBezTo>
                      <a:pt x="2" y="6"/>
                      <a:pt x="3" y="5"/>
                      <a:pt x="4" y="3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0" y="10"/>
                      <a:pt x="1" y="8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57"/>
            <p:cNvGrpSpPr/>
            <p:nvPr/>
          </p:nvGrpSpPr>
          <p:grpSpPr>
            <a:xfrm>
              <a:off x="6230840" y="1044862"/>
              <a:ext cx="5334632" cy="5300318"/>
              <a:chOff x="2569358" y="623032"/>
              <a:chExt cx="4000972" cy="3975239"/>
            </a:xfrm>
          </p:grpSpPr>
          <p:sp>
            <p:nvSpPr>
              <p:cNvPr id="103" name="Freeform: Shape 130"/>
              <p:cNvSpPr>
                <a:spLocks/>
              </p:cNvSpPr>
              <p:nvPr/>
            </p:nvSpPr>
            <p:spPr bwMode="auto">
              <a:xfrm>
                <a:off x="6256624" y="2084949"/>
                <a:ext cx="225476" cy="145824"/>
              </a:xfrm>
              <a:custGeom>
                <a:avLst/>
                <a:gdLst>
                  <a:gd name="T0" fmla="*/ 0 w 51"/>
                  <a:gd name="T1" fmla="*/ 1 h 33"/>
                  <a:gd name="T2" fmla="*/ 17 w 51"/>
                  <a:gd name="T3" fmla="*/ 15 h 33"/>
                  <a:gd name="T4" fmla="*/ 22 w 51"/>
                  <a:gd name="T5" fmla="*/ 15 h 33"/>
                  <a:gd name="T6" fmla="*/ 22 w 51"/>
                  <a:gd name="T7" fmla="*/ 26 h 33"/>
                  <a:gd name="T8" fmla="*/ 16 w 51"/>
                  <a:gd name="T9" fmla="*/ 26 h 33"/>
                  <a:gd name="T10" fmla="*/ 16 w 51"/>
                  <a:gd name="T11" fmla="*/ 33 h 33"/>
                  <a:gd name="T12" fmla="*/ 36 w 51"/>
                  <a:gd name="T13" fmla="*/ 33 h 33"/>
                  <a:gd name="T14" fmla="*/ 36 w 51"/>
                  <a:gd name="T15" fmla="*/ 26 h 33"/>
                  <a:gd name="T16" fmla="*/ 29 w 51"/>
                  <a:gd name="T17" fmla="*/ 26 h 33"/>
                  <a:gd name="T18" fmla="*/ 29 w 51"/>
                  <a:gd name="T19" fmla="*/ 15 h 33"/>
                  <a:gd name="T20" fmla="*/ 35 w 51"/>
                  <a:gd name="T21" fmla="*/ 15 h 33"/>
                  <a:gd name="T22" fmla="*/ 51 w 51"/>
                  <a:gd name="T23" fmla="*/ 1 h 33"/>
                  <a:gd name="T24" fmla="*/ 45 w 51"/>
                  <a:gd name="T25" fmla="*/ 0 h 33"/>
                  <a:gd name="T26" fmla="*/ 35 w 51"/>
                  <a:gd name="T27" fmla="*/ 9 h 33"/>
                  <a:gd name="T28" fmla="*/ 17 w 51"/>
                  <a:gd name="T29" fmla="*/ 9 h 33"/>
                  <a:gd name="T30" fmla="*/ 7 w 51"/>
                  <a:gd name="T31" fmla="*/ 0 h 33"/>
                  <a:gd name="T32" fmla="*/ 0 w 51"/>
                  <a:gd name="T3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2" y="9"/>
                      <a:pt x="9" y="15"/>
                      <a:pt x="17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43" y="15"/>
                      <a:pt x="50" y="8"/>
                      <a:pt x="51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4"/>
                      <a:pt x="39" y="9"/>
                      <a:pt x="35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3" y="9"/>
                      <a:pt x="8" y="5"/>
                      <a:pt x="7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131"/>
              <p:cNvSpPr>
                <a:spLocks/>
              </p:cNvSpPr>
              <p:nvPr/>
            </p:nvSpPr>
            <p:spPr bwMode="auto">
              <a:xfrm>
                <a:off x="6151239" y="1925646"/>
                <a:ext cx="100484" cy="110287"/>
              </a:xfrm>
              <a:custGeom>
                <a:avLst/>
                <a:gdLst>
                  <a:gd name="T0" fmla="*/ 19 w 23"/>
                  <a:gd name="T1" fmla="*/ 17 h 25"/>
                  <a:gd name="T2" fmla="*/ 20 w 23"/>
                  <a:gd name="T3" fmla="*/ 16 h 25"/>
                  <a:gd name="T4" fmla="*/ 22 w 23"/>
                  <a:gd name="T5" fmla="*/ 16 h 25"/>
                  <a:gd name="T6" fmla="*/ 23 w 23"/>
                  <a:gd name="T7" fmla="*/ 13 h 25"/>
                  <a:gd name="T8" fmla="*/ 22 w 23"/>
                  <a:gd name="T9" fmla="*/ 7 h 25"/>
                  <a:gd name="T10" fmla="*/ 17 w 23"/>
                  <a:gd name="T11" fmla="*/ 12 h 25"/>
                  <a:gd name="T12" fmla="*/ 15 w 23"/>
                  <a:gd name="T13" fmla="*/ 14 h 25"/>
                  <a:gd name="T14" fmla="*/ 15 w 23"/>
                  <a:gd name="T15" fmla="*/ 12 h 25"/>
                  <a:gd name="T16" fmla="*/ 17 w 23"/>
                  <a:gd name="T17" fmla="*/ 8 h 25"/>
                  <a:gd name="T18" fmla="*/ 15 w 23"/>
                  <a:gd name="T19" fmla="*/ 5 h 25"/>
                  <a:gd name="T20" fmla="*/ 11 w 23"/>
                  <a:gd name="T21" fmla="*/ 0 h 25"/>
                  <a:gd name="T22" fmla="*/ 11 w 23"/>
                  <a:gd name="T23" fmla="*/ 0 h 25"/>
                  <a:gd name="T24" fmla="*/ 11 w 23"/>
                  <a:gd name="T25" fmla="*/ 0 h 25"/>
                  <a:gd name="T26" fmla="*/ 11 w 23"/>
                  <a:gd name="T27" fmla="*/ 0 h 25"/>
                  <a:gd name="T28" fmla="*/ 11 w 23"/>
                  <a:gd name="T29" fmla="*/ 0 h 25"/>
                  <a:gd name="T30" fmla="*/ 7 w 23"/>
                  <a:gd name="T31" fmla="*/ 5 h 25"/>
                  <a:gd name="T32" fmla="*/ 5 w 23"/>
                  <a:gd name="T33" fmla="*/ 8 h 25"/>
                  <a:gd name="T34" fmla="*/ 7 w 23"/>
                  <a:gd name="T35" fmla="*/ 12 h 25"/>
                  <a:gd name="T36" fmla="*/ 7 w 23"/>
                  <a:gd name="T37" fmla="*/ 14 h 25"/>
                  <a:gd name="T38" fmla="*/ 5 w 23"/>
                  <a:gd name="T39" fmla="*/ 12 h 25"/>
                  <a:gd name="T40" fmla="*/ 0 w 23"/>
                  <a:gd name="T41" fmla="*/ 7 h 25"/>
                  <a:gd name="T42" fmla="*/ 0 w 23"/>
                  <a:gd name="T43" fmla="*/ 13 h 25"/>
                  <a:gd name="T44" fmla="*/ 0 w 23"/>
                  <a:gd name="T45" fmla="*/ 16 h 25"/>
                  <a:gd name="T46" fmla="*/ 2 w 23"/>
                  <a:gd name="T47" fmla="*/ 16 h 25"/>
                  <a:gd name="T48" fmla="*/ 4 w 23"/>
                  <a:gd name="T49" fmla="*/ 17 h 25"/>
                  <a:gd name="T50" fmla="*/ 3 w 23"/>
                  <a:gd name="T51" fmla="*/ 18 h 25"/>
                  <a:gd name="T52" fmla="*/ 0 w 23"/>
                  <a:gd name="T53" fmla="*/ 17 h 25"/>
                  <a:gd name="T54" fmla="*/ 5 w 23"/>
                  <a:gd name="T55" fmla="*/ 24 h 25"/>
                  <a:gd name="T56" fmla="*/ 7 w 23"/>
                  <a:gd name="T57" fmla="*/ 24 h 25"/>
                  <a:gd name="T58" fmla="*/ 10 w 23"/>
                  <a:gd name="T59" fmla="*/ 22 h 25"/>
                  <a:gd name="T60" fmla="*/ 11 w 23"/>
                  <a:gd name="T61" fmla="*/ 22 h 25"/>
                  <a:gd name="T62" fmla="*/ 11 w 23"/>
                  <a:gd name="T63" fmla="*/ 21 h 25"/>
                  <a:gd name="T64" fmla="*/ 11 w 23"/>
                  <a:gd name="T65" fmla="*/ 11 h 25"/>
                  <a:gd name="T66" fmla="*/ 12 w 23"/>
                  <a:gd name="T67" fmla="*/ 21 h 25"/>
                  <a:gd name="T68" fmla="*/ 12 w 23"/>
                  <a:gd name="T69" fmla="*/ 22 h 25"/>
                  <a:gd name="T70" fmla="*/ 12 w 23"/>
                  <a:gd name="T71" fmla="*/ 22 h 25"/>
                  <a:gd name="T72" fmla="*/ 15 w 23"/>
                  <a:gd name="T73" fmla="*/ 24 h 25"/>
                  <a:gd name="T74" fmla="*/ 17 w 23"/>
                  <a:gd name="T75" fmla="*/ 24 h 25"/>
                  <a:gd name="T76" fmla="*/ 23 w 23"/>
                  <a:gd name="T77" fmla="*/ 17 h 25"/>
                  <a:gd name="T78" fmla="*/ 19 w 23"/>
                  <a:gd name="T79" fmla="*/ 18 h 25"/>
                  <a:gd name="T80" fmla="*/ 19 w 23"/>
                  <a:gd name="T8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" h="25">
                    <a:moveTo>
                      <a:pt x="19" y="17"/>
                    </a:moveTo>
                    <a:cubicBezTo>
                      <a:pt x="19" y="17"/>
                      <a:pt x="20" y="17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2" y="11"/>
                      <a:pt x="22" y="9"/>
                      <a:pt x="22" y="7"/>
                    </a:cubicBezTo>
                    <a:cubicBezTo>
                      <a:pt x="20" y="9"/>
                      <a:pt x="17" y="9"/>
                      <a:pt x="17" y="12"/>
                    </a:cubicBezTo>
                    <a:cubicBezTo>
                      <a:pt x="17" y="12"/>
                      <a:pt x="16" y="14"/>
                      <a:pt x="15" y="14"/>
                    </a:cubicBezTo>
                    <a:cubicBezTo>
                      <a:pt x="14" y="13"/>
                      <a:pt x="15" y="12"/>
                      <a:pt x="15" y="12"/>
                    </a:cubicBezTo>
                    <a:cubicBezTo>
                      <a:pt x="16" y="11"/>
                      <a:pt x="17" y="10"/>
                      <a:pt x="17" y="8"/>
                    </a:cubicBezTo>
                    <a:cubicBezTo>
                      <a:pt x="17" y="7"/>
                      <a:pt x="16" y="6"/>
                      <a:pt x="15" y="5"/>
                    </a:cubicBezTo>
                    <a:cubicBezTo>
                      <a:pt x="14" y="3"/>
                      <a:pt x="12" y="2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10"/>
                      <a:pt x="6" y="11"/>
                      <a:pt x="7" y="12"/>
                    </a:cubicBezTo>
                    <a:cubicBezTo>
                      <a:pt x="7" y="12"/>
                      <a:pt x="8" y="13"/>
                      <a:pt x="7" y="14"/>
                    </a:cubicBezTo>
                    <a:cubicBezTo>
                      <a:pt x="6" y="14"/>
                      <a:pt x="6" y="12"/>
                      <a:pt x="5" y="12"/>
                    </a:cubicBezTo>
                    <a:cubicBezTo>
                      <a:pt x="5" y="9"/>
                      <a:pt x="2" y="9"/>
                      <a:pt x="0" y="7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3" y="17"/>
                      <a:pt x="4" y="17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2" y="18"/>
                      <a:pt x="1" y="17"/>
                      <a:pt x="0" y="17"/>
                    </a:cubicBezTo>
                    <a:cubicBezTo>
                      <a:pt x="0" y="20"/>
                      <a:pt x="2" y="23"/>
                      <a:pt x="5" y="24"/>
                    </a:cubicBezTo>
                    <a:cubicBezTo>
                      <a:pt x="6" y="25"/>
                      <a:pt x="6" y="25"/>
                      <a:pt x="7" y="24"/>
                    </a:cubicBezTo>
                    <a:cubicBezTo>
                      <a:pt x="8" y="23"/>
                      <a:pt x="9" y="23"/>
                      <a:pt x="10" y="22"/>
                    </a:cubicBezTo>
                    <a:cubicBezTo>
                      <a:pt x="10" y="22"/>
                      <a:pt x="10" y="23"/>
                      <a:pt x="11" y="22"/>
                    </a:cubicBezTo>
                    <a:cubicBezTo>
                      <a:pt x="11" y="22"/>
                      <a:pt x="11" y="21"/>
                      <a:pt x="11" y="21"/>
                    </a:cubicBezTo>
                    <a:cubicBezTo>
                      <a:pt x="11" y="17"/>
                      <a:pt x="11" y="15"/>
                      <a:pt x="11" y="11"/>
                    </a:cubicBezTo>
                    <a:cubicBezTo>
                      <a:pt x="11" y="15"/>
                      <a:pt x="12" y="17"/>
                      <a:pt x="12" y="21"/>
                    </a:cubicBezTo>
                    <a:cubicBezTo>
                      <a:pt x="12" y="21"/>
                      <a:pt x="12" y="22"/>
                      <a:pt x="12" y="22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3" y="23"/>
                      <a:pt x="14" y="23"/>
                      <a:pt x="15" y="24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20" y="23"/>
                      <a:pt x="22" y="20"/>
                      <a:pt x="23" y="17"/>
                    </a:cubicBezTo>
                    <a:cubicBezTo>
                      <a:pt x="21" y="17"/>
                      <a:pt x="20" y="18"/>
                      <a:pt x="19" y="18"/>
                    </a:cubicBezTo>
                    <a:cubicBezTo>
                      <a:pt x="18" y="18"/>
                      <a:pt x="18" y="18"/>
                      <a:pt x="19" y="17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105" name="Group 132"/>
              <p:cNvGrpSpPr/>
              <p:nvPr/>
            </p:nvGrpSpPr>
            <p:grpSpPr>
              <a:xfrm>
                <a:off x="2569358" y="623032"/>
                <a:ext cx="4000972" cy="3975239"/>
                <a:chOff x="2569358" y="623032"/>
                <a:chExt cx="4000972" cy="397523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6" name="Freeform: Shape 133"/>
                <p:cNvSpPr>
                  <a:spLocks/>
                </p:cNvSpPr>
                <p:nvPr/>
              </p:nvSpPr>
              <p:spPr bwMode="auto">
                <a:xfrm>
                  <a:off x="6256624" y="2680500"/>
                  <a:ext cx="300226" cy="301452"/>
                </a:xfrm>
                <a:custGeom>
                  <a:avLst/>
                  <a:gdLst>
                    <a:gd name="T0" fmla="*/ 67 w 68"/>
                    <a:gd name="T1" fmla="*/ 26 h 68"/>
                    <a:gd name="T2" fmla="*/ 53 w 68"/>
                    <a:gd name="T3" fmla="*/ 32 h 68"/>
                    <a:gd name="T4" fmla="*/ 48 w 68"/>
                    <a:gd name="T5" fmla="*/ 32 h 68"/>
                    <a:gd name="T6" fmla="*/ 45 w 68"/>
                    <a:gd name="T7" fmla="*/ 25 h 68"/>
                    <a:gd name="T8" fmla="*/ 49 w 68"/>
                    <a:gd name="T9" fmla="*/ 21 h 68"/>
                    <a:gd name="T10" fmla="*/ 63 w 68"/>
                    <a:gd name="T11" fmla="*/ 16 h 68"/>
                    <a:gd name="T12" fmla="*/ 56 w 68"/>
                    <a:gd name="T13" fmla="*/ 8 h 68"/>
                    <a:gd name="T14" fmla="*/ 48 w 68"/>
                    <a:gd name="T15" fmla="*/ 5 h 68"/>
                    <a:gd name="T16" fmla="*/ 46 w 68"/>
                    <a:gd name="T17" fmla="*/ 16 h 68"/>
                    <a:gd name="T18" fmla="*/ 40 w 68"/>
                    <a:gd name="T19" fmla="*/ 25 h 68"/>
                    <a:gd name="T20" fmla="*/ 40 w 68"/>
                    <a:gd name="T21" fmla="*/ 15 h 68"/>
                    <a:gd name="T22" fmla="*/ 36 w 68"/>
                    <a:gd name="T23" fmla="*/ 12 h 68"/>
                    <a:gd name="T24" fmla="*/ 36 w 68"/>
                    <a:gd name="T25" fmla="*/ 7 h 68"/>
                    <a:gd name="T26" fmla="*/ 32 w 68"/>
                    <a:gd name="T27" fmla="*/ 7 h 68"/>
                    <a:gd name="T28" fmla="*/ 32 w 68"/>
                    <a:gd name="T29" fmla="*/ 12 h 68"/>
                    <a:gd name="T30" fmla="*/ 27 w 68"/>
                    <a:gd name="T31" fmla="*/ 15 h 68"/>
                    <a:gd name="T32" fmla="*/ 28 w 68"/>
                    <a:gd name="T33" fmla="*/ 25 h 68"/>
                    <a:gd name="T34" fmla="*/ 21 w 68"/>
                    <a:gd name="T35" fmla="*/ 16 h 68"/>
                    <a:gd name="T36" fmla="*/ 20 w 68"/>
                    <a:gd name="T37" fmla="*/ 5 h 68"/>
                    <a:gd name="T38" fmla="*/ 11 w 68"/>
                    <a:gd name="T39" fmla="*/ 8 h 68"/>
                    <a:gd name="T40" fmla="*/ 5 w 68"/>
                    <a:gd name="T41" fmla="*/ 16 h 68"/>
                    <a:gd name="T42" fmla="*/ 19 w 68"/>
                    <a:gd name="T43" fmla="*/ 21 h 68"/>
                    <a:gd name="T44" fmla="*/ 22 w 68"/>
                    <a:gd name="T45" fmla="*/ 25 h 68"/>
                    <a:gd name="T46" fmla="*/ 20 w 68"/>
                    <a:gd name="T47" fmla="*/ 32 h 68"/>
                    <a:gd name="T48" fmla="*/ 14 w 68"/>
                    <a:gd name="T49" fmla="*/ 32 h 68"/>
                    <a:gd name="T50" fmla="*/ 1 w 68"/>
                    <a:gd name="T51" fmla="*/ 26 h 68"/>
                    <a:gd name="T52" fmla="*/ 0 w 68"/>
                    <a:gd name="T53" fmla="*/ 36 h 68"/>
                    <a:gd name="T54" fmla="*/ 3 w 68"/>
                    <a:gd name="T55" fmla="*/ 44 h 68"/>
                    <a:gd name="T56" fmla="*/ 12 w 68"/>
                    <a:gd name="T57" fmla="*/ 38 h 68"/>
                    <a:gd name="T58" fmla="*/ 23 w 68"/>
                    <a:gd name="T59" fmla="*/ 36 h 68"/>
                    <a:gd name="T60" fmla="*/ 16 w 68"/>
                    <a:gd name="T61" fmla="*/ 42 h 68"/>
                    <a:gd name="T62" fmla="*/ 17 w 68"/>
                    <a:gd name="T63" fmla="*/ 48 h 68"/>
                    <a:gd name="T64" fmla="*/ 13 w 68"/>
                    <a:gd name="T65" fmla="*/ 52 h 68"/>
                    <a:gd name="T66" fmla="*/ 16 w 68"/>
                    <a:gd name="T67" fmla="*/ 54 h 68"/>
                    <a:gd name="T68" fmla="*/ 20 w 68"/>
                    <a:gd name="T69" fmla="*/ 50 h 68"/>
                    <a:gd name="T70" fmla="*/ 25 w 68"/>
                    <a:gd name="T71" fmla="*/ 52 h 68"/>
                    <a:gd name="T72" fmla="*/ 32 w 68"/>
                    <a:gd name="T73" fmla="*/ 44 h 68"/>
                    <a:gd name="T74" fmla="*/ 30 w 68"/>
                    <a:gd name="T75" fmla="*/ 55 h 68"/>
                    <a:gd name="T76" fmla="*/ 23 w 68"/>
                    <a:gd name="T77" fmla="*/ 64 h 68"/>
                    <a:gd name="T78" fmla="*/ 32 w 68"/>
                    <a:gd name="T79" fmla="*/ 68 h 68"/>
                    <a:gd name="T80" fmla="*/ 42 w 68"/>
                    <a:gd name="T81" fmla="*/ 67 h 68"/>
                    <a:gd name="T82" fmla="*/ 36 w 68"/>
                    <a:gd name="T83" fmla="*/ 53 h 68"/>
                    <a:gd name="T84" fmla="*/ 36 w 68"/>
                    <a:gd name="T85" fmla="*/ 48 h 68"/>
                    <a:gd name="T86" fmla="*/ 42 w 68"/>
                    <a:gd name="T87" fmla="*/ 45 h 68"/>
                    <a:gd name="T88" fmla="*/ 46 w 68"/>
                    <a:gd name="T89" fmla="*/ 49 h 68"/>
                    <a:gd name="T90" fmla="*/ 52 w 68"/>
                    <a:gd name="T91" fmla="*/ 63 h 68"/>
                    <a:gd name="T92" fmla="*/ 59 w 68"/>
                    <a:gd name="T93" fmla="*/ 56 h 68"/>
                    <a:gd name="T94" fmla="*/ 63 w 68"/>
                    <a:gd name="T95" fmla="*/ 48 h 68"/>
                    <a:gd name="T96" fmla="*/ 52 w 68"/>
                    <a:gd name="T97" fmla="*/ 46 h 68"/>
                    <a:gd name="T98" fmla="*/ 42 w 68"/>
                    <a:gd name="T99" fmla="*/ 40 h 68"/>
                    <a:gd name="T100" fmla="*/ 53 w 68"/>
                    <a:gd name="T101" fmla="*/ 40 h 68"/>
                    <a:gd name="T102" fmla="*/ 55 w 68"/>
                    <a:gd name="T103" fmla="*/ 36 h 68"/>
                    <a:gd name="T104" fmla="*/ 61 w 68"/>
                    <a:gd name="T105" fmla="*/ 3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8" h="68">
                      <a:moveTo>
                        <a:pt x="68" y="32"/>
                      </a:moveTo>
                      <a:cubicBezTo>
                        <a:pt x="61" y="32"/>
                        <a:pt x="61" y="32"/>
                        <a:pt x="61" y="32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3" y="27"/>
                        <a:pt x="53" y="27"/>
                        <a:pt x="53" y="2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4" y="30"/>
                        <a:pt x="43" y="29"/>
                        <a:pt x="42" y="28"/>
                      </a:cubicBezTo>
                      <a:cubicBezTo>
                        <a:pt x="45" y="25"/>
                        <a:pt x="45" y="25"/>
                        <a:pt x="45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63" y="20"/>
                        <a:pt x="63" y="20"/>
                        <a:pt x="63" y="20"/>
                      </a:cubicBezTo>
                      <a:cubicBezTo>
                        <a:pt x="63" y="16"/>
                        <a:pt x="63" y="16"/>
                        <a:pt x="63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5"/>
                        <a:pt x="52" y="5"/>
                        <a:pt x="52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5"/>
                        <a:pt x="40" y="25"/>
                        <a:pt x="40" y="25"/>
                      </a:cubicBezTo>
                      <a:cubicBezTo>
                        <a:pt x="38" y="24"/>
                        <a:pt x="37" y="24"/>
                        <a:pt x="36" y="23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0" y="24"/>
                        <a:pt x="29" y="24"/>
                        <a:pt x="28" y="25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4" y="29"/>
                        <a:pt x="24" y="30"/>
                        <a:pt x="23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" y="42"/>
                        <a:pt x="1" y="42"/>
                        <a:pt x="1" y="42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4" y="37"/>
                        <a:pt x="24" y="38"/>
                        <a:pt x="25" y="40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6" y="46"/>
                        <a:pt x="16" y="46"/>
                        <a:pt x="16" y="46"/>
                      </a:cubicBez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63"/>
                        <a:pt x="16" y="63"/>
                        <a:pt x="16" y="63"/>
                      </a:cubicBezTo>
                      <a:cubicBezTo>
                        <a:pt x="20" y="63"/>
                        <a:pt x="20" y="63"/>
                        <a:pt x="20" y="63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9" y="43"/>
                        <a:pt x="30" y="44"/>
                        <a:pt x="32" y="44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0" y="55"/>
                        <a:pt x="30" y="55"/>
                        <a:pt x="30" y="55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32" y="61"/>
                        <a:pt x="32" y="61"/>
                        <a:pt x="32" y="61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6" y="68"/>
                        <a:pt x="36" y="68"/>
                        <a:pt x="36" y="68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4" y="64"/>
                        <a:pt x="44" y="64"/>
                        <a:pt x="44" y="64"/>
                      </a:cubicBezTo>
                      <a:cubicBezTo>
                        <a:pt x="36" y="55"/>
                        <a:pt x="36" y="55"/>
                        <a:pt x="36" y="55"/>
                      </a:cubicBezTo>
                      <a:cubicBezTo>
                        <a:pt x="36" y="53"/>
                        <a:pt x="36" y="53"/>
                        <a:pt x="36" y="53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40" y="53"/>
                        <a:pt x="40" y="53"/>
                        <a:pt x="40" y="53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7" y="44"/>
                        <a:pt x="38" y="43"/>
                        <a:pt x="40" y="42"/>
                      </a:cubicBezTo>
                      <a:cubicBezTo>
                        <a:pt x="42" y="45"/>
                        <a:pt x="42" y="45"/>
                        <a:pt x="42" y="45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63"/>
                        <a:pt x="48" y="63"/>
                        <a:pt x="48" y="63"/>
                      </a:cubicBezTo>
                      <a:cubicBezTo>
                        <a:pt x="52" y="63"/>
                        <a:pt x="52" y="63"/>
                        <a:pt x="52" y="63"/>
                      </a:cubicBezTo>
                      <a:cubicBezTo>
                        <a:pt x="52" y="54"/>
                        <a:pt x="52" y="54"/>
                        <a:pt x="52" y="54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9" y="56"/>
                        <a:pt x="59" y="56"/>
                        <a:pt x="59" y="56"/>
                      </a:cubicBezTo>
                      <a:cubicBezTo>
                        <a:pt x="54" y="52"/>
                        <a:pt x="54" y="52"/>
                        <a:pt x="54" y="52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3" y="48"/>
                        <a:pt x="63" y="48"/>
                        <a:pt x="63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52" y="42"/>
                        <a:pt x="52" y="42"/>
                        <a:pt x="52" y="42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2" y="40"/>
                        <a:pt x="42" y="40"/>
                        <a:pt x="42" y="40"/>
                      </a:cubicBezTo>
                      <a:cubicBezTo>
                        <a:pt x="43" y="38"/>
                        <a:pt x="44" y="37"/>
                        <a:pt x="44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3" y="36"/>
                        <a:pt x="53" y="36"/>
                        <a:pt x="53" y="36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64" y="44"/>
                        <a:pt x="64" y="44"/>
                        <a:pt x="64" y="44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cubicBezTo>
                        <a:pt x="61" y="36"/>
                        <a:pt x="61" y="36"/>
                        <a:pt x="61" y="36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lnTo>
                        <a:pt x="6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: Shape 134"/>
                <p:cNvSpPr>
                  <a:spLocks/>
                </p:cNvSpPr>
                <p:nvPr/>
              </p:nvSpPr>
              <p:spPr bwMode="auto">
                <a:xfrm>
                  <a:off x="2582838" y="2159700"/>
                  <a:ext cx="344341" cy="401935"/>
                </a:xfrm>
                <a:custGeom>
                  <a:avLst/>
                  <a:gdLst>
                    <a:gd name="T0" fmla="*/ 73 w 78"/>
                    <a:gd name="T1" fmla="*/ 84 h 91"/>
                    <a:gd name="T2" fmla="*/ 78 w 78"/>
                    <a:gd name="T3" fmla="*/ 16 h 91"/>
                    <a:gd name="T4" fmla="*/ 66 w 78"/>
                    <a:gd name="T5" fmla="*/ 12 h 91"/>
                    <a:gd name="T6" fmla="*/ 77 w 78"/>
                    <a:gd name="T7" fmla="*/ 1 h 91"/>
                    <a:gd name="T8" fmla="*/ 65 w 78"/>
                    <a:gd name="T9" fmla="*/ 7 h 91"/>
                    <a:gd name="T10" fmla="*/ 71 w 78"/>
                    <a:gd name="T11" fmla="*/ 23 h 91"/>
                    <a:gd name="T12" fmla="*/ 65 w 78"/>
                    <a:gd name="T13" fmla="*/ 63 h 91"/>
                    <a:gd name="T14" fmla="*/ 70 w 78"/>
                    <a:gd name="T15" fmla="*/ 74 h 91"/>
                    <a:gd name="T16" fmla="*/ 65 w 78"/>
                    <a:gd name="T17" fmla="*/ 91 h 91"/>
                    <a:gd name="T18" fmla="*/ 65 w 78"/>
                    <a:gd name="T19" fmla="*/ 7 h 91"/>
                    <a:gd name="T20" fmla="*/ 60 w 78"/>
                    <a:gd name="T21" fmla="*/ 8 h 91"/>
                    <a:gd name="T22" fmla="*/ 50 w 78"/>
                    <a:gd name="T23" fmla="*/ 4 h 91"/>
                    <a:gd name="T24" fmla="*/ 53 w 78"/>
                    <a:gd name="T25" fmla="*/ 12 h 91"/>
                    <a:gd name="T26" fmla="*/ 50 w 78"/>
                    <a:gd name="T27" fmla="*/ 16 h 91"/>
                    <a:gd name="T28" fmla="*/ 65 w 78"/>
                    <a:gd name="T29" fmla="*/ 23 h 91"/>
                    <a:gd name="T30" fmla="*/ 50 w 78"/>
                    <a:gd name="T31" fmla="*/ 84 h 91"/>
                    <a:gd name="T32" fmla="*/ 63 w 78"/>
                    <a:gd name="T33" fmla="*/ 91 h 91"/>
                    <a:gd name="T34" fmla="*/ 65 w 78"/>
                    <a:gd name="T35" fmla="*/ 78 h 91"/>
                    <a:gd name="T36" fmla="*/ 61 w 78"/>
                    <a:gd name="T37" fmla="*/ 74 h 91"/>
                    <a:gd name="T38" fmla="*/ 65 w 78"/>
                    <a:gd name="T39" fmla="*/ 69 h 91"/>
                    <a:gd name="T40" fmla="*/ 65 w 78"/>
                    <a:gd name="T41" fmla="*/ 63 h 91"/>
                    <a:gd name="T42" fmla="*/ 50 w 78"/>
                    <a:gd name="T43" fmla="*/ 69 h 91"/>
                    <a:gd name="T44" fmla="*/ 55 w 78"/>
                    <a:gd name="T45" fmla="*/ 74 h 91"/>
                    <a:gd name="T46" fmla="*/ 50 w 78"/>
                    <a:gd name="T47" fmla="*/ 78 h 91"/>
                    <a:gd name="T48" fmla="*/ 50 w 78"/>
                    <a:gd name="T49" fmla="*/ 84 h 91"/>
                    <a:gd name="T50" fmla="*/ 46 w 78"/>
                    <a:gd name="T51" fmla="*/ 0 h 91"/>
                    <a:gd name="T52" fmla="*/ 43 w 78"/>
                    <a:gd name="T53" fmla="*/ 4 h 91"/>
                    <a:gd name="T54" fmla="*/ 50 w 78"/>
                    <a:gd name="T55" fmla="*/ 4 h 91"/>
                    <a:gd name="T56" fmla="*/ 39 w 78"/>
                    <a:gd name="T57" fmla="*/ 16 h 91"/>
                    <a:gd name="T58" fmla="*/ 50 w 78"/>
                    <a:gd name="T59" fmla="*/ 23 h 91"/>
                    <a:gd name="T60" fmla="*/ 39 w 78"/>
                    <a:gd name="T61" fmla="*/ 84 h 91"/>
                    <a:gd name="T62" fmla="*/ 50 w 78"/>
                    <a:gd name="T63" fmla="*/ 78 h 91"/>
                    <a:gd name="T64" fmla="*/ 50 w 78"/>
                    <a:gd name="T65" fmla="*/ 69 h 91"/>
                    <a:gd name="T66" fmla="*/ 39 w 78"/>
                    <a:gd name="T67" fmla="*/ 63 h 91"/>
                    <a:gd name="T68" fmla="*/ 39 w 78"/>
                    <a:gd name="T69" fmla="*/ 16 h 91"/>
                    <a:gd name="T70" fmla="*/ 0 w 78"/>
                    <a:gd name="T71" fmla="*/ 84 h 91"/>
                    <a:gd name="T72" fmla="*/ 6 w 78"/>
                    <a:gd name="T73" fmla="*/ 91 h 91"/>
                    <a:gd name="T74" fmla="*/ 16 w 78"/>
                    <a:gd name="T75" fmla="*/ 84 h 91"/>
                    <a:gd name="T76" fmla="*/ 39 w 78"/>
                    <a:gd name="T77" fmla="*/ 63 h 91"/>
                    <a:gd name="T78" fmla="*/ 7 w 78"/>
                    <a:gd name="T79" fmla="*/ 23 h 91"/>
                    <a:gd name="T80" fmla="*/ 39 w 78"/>
                    <a:gd name="T81" fmla="*/ 2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91">
                      <a:moveTo>
                        <a:pt x="73" y="91"/>
                      </a:move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8" y="84"/>
                        <a:pt x="78" y="84"/>
                        <a:pt x="78" y="84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5"/>
                        <a:pt x="67" y="13"/>
                        <a:pt x="66" y="1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8" y="3"/>
                        <a:pt x="78" y="2"/>
                        <a:pt x="77" y="1"/>
                      </a:cubicBezTo>
                      <a:cubicBezTo>
                        <a:pt x="76" y="0"/>
                        <a:pt x="75" y="0"/>
                        <a:pt x="74" y="0"/>
                      </a:cubicBezTo>
                      <a:cubicBezTo>
                        <a:pt x="65" y="7"/>
                        <a:pt x="65" y="7"/>
                        <a:pt x="65" y="7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1" y="23"/>
                        <a:pt x="71" y="23"/>
                        <a:pt x="71" y="23"/>
                      </a:cubicBezTo>
                      <a:cubicBezTo>
                        <a:pt x="71" y="63"/>
                        <a:pt x="71" y="63"/>
                        <a:pt x="71" y="63"/>
                      </a:cubicBezTo>
                      <a:cubicBezTo>
                        <a:pt x="65" y="63"/>
                        <a:pt x="65" y="63"/>
                        <a:pt x="65" y="63"/>
                      </a:cubicBezTo>
                      <a:cubicBezTo>
                        <a:pt x="65" y="69"/>
                        <a:pt x="65" y="69"/>
                        <a:pt x="65" y="69"/>
                      </a:cubicBezTo>
                      <a:cubicBezTo>
                        <a:pt x="68" y="69"/>
                        <a:pt x="70" y="71"/>
                        <a:pt x="70" y="74"/>
                      </a:cubicBezTo>
                      <a:cubicBezTo>
                        <a:pt x="70" y="76"/>
                        <a:pt x="68" y="78"/>
                        <a:pt x="65" y="78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lnTo>
                        <a:pt x="73" y="91"/>
                      </a:lnTo>
                      <a:close/>
                      <a:moveTo>
                        <a:pt x="65" y="7"/>
                      </a:move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2" y="9"/>
                        <a:pt x="61" y="8"/>
                        <a:pt x="60" y="8"/>
                      </a:cubicBezTo>
                      <a:cubicBezTo>
                        <a:pt x="59" y="8"/>
                        <a:pt x="58" y="9"/>
                        <a:pt x="57" y="9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2" y="13"/>
                        <a:pt x="52" y="15"/>
                        <a:pt x="52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5" y="7"/>
                        <a:pt x="65" y="7"/>
                        <a:pt x="65" y="7"/>
                      </a:cubicBezTo>
                      <a:close/>
                      <a:moveTo>
                        <a:pt x="50" y="84"/>
                      </a:moveTo>
                      <a:cubicBezTo>
                        <a:pt x="63" y="84"/>
                        <a:pt x="63" y="84"/>
                        <a:pt x="63" y="84"/>
                      </a:cubicBezTo>
                      <a:cubicBezTo>
                        <a:pt x="63" y="91"/>
                        <a:pt x="63" y="91"/>
                        <a:pt x="63" y="91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3" y="78"/>
                        <a:pt x="61" y="76"/>
                        <a:pt x="61" y="74"/>
                      </a:cubicBezTo>
                      <a:cubicBezTo>
                        <a:pt x="61" y="74"/>
                        <a:pt x="61" y="74"/>
                        <a:pt x="61" y="74"/>
                      </a:cubicBezTo>
                      <a:cubicBezTo>
                        <a:pt x="61" y="71"/>
                        <a:pt x="63" y="69"/>
                        <a:pt x="65" y="69"/>
                      </a:cubicBezTo>
                      <a:cubicBezTo>
                        <a:pt x="65" y="69"/>
                        <a:pt x="65" y="69"/>
                        <a:pt x="65" y="69"/>
                      </a:cubicBezTo>
                      <a:cubicBezTo>
                        <a:pt x="65" y="63"/>
                        <a:pt x="65" y="63"/>
                        <a:pt x="65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53" y="69"/>
                        <a:pt x="55" y="71"/>
                        <a:pt x="55" y="74"/>
                      </a:cubicBezTo>
                      <a:cubicBezTo>
                        <a:pt x="55" y="76"/>
                        <a:pt x="53" y="78"/>
                        <a:pt x="50" y="78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lnTo>
                        <a:pt x="50" y="84"/>
                      </a:lnTo>
                      <a:close/>
                      <a:moveTo>
                        <a:pt x="50" y="4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3" y="0"/>
                        <a:pt x="42" y="1"/>
                      </a:cubicBezTo>
                      <a:cubicBezTo>
                        <a:pt x="42" y="2"/>
                        <a:pt x="42" y="3"/>
                        <a:pt x="43" y="4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4"/>
                        <a:pt x="50" y="4"/>
                        <a:pt x="50" y="4"/>
                      </a:cubicBezTo>
                      <a:close/>
                      <a:moveTo>
                        <a:pt x="50" y="16"/>
                      </a:move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  <a:moveTo>
                        <a:pt x="39" y="84"/>
                      </a:move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48" y="78"/>
                        <a:pt x="46" y="76"/>
                        <a:pt x="46" y="74"/>
                      </a:cubicBezTo>
                      <a:cubicBezTo>
                        <a:pt x="46" y="71"/>
                        <a:pt x="48" y="69"/>
                        <a:pt x="50" y="69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lnTo>
                        <a:pt x="39" y="84"/>
                      </a:lnTo>
                      <a:close/>
                      <a:moveTo>
                        <a:pt x="39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91"/>
                        <a:pt x="6" y="91"/>
                        <a:pt x="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39" y="84"/>
                        <a:pt x="39" y="84"/>
                        <a:pt x="39" y="84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cubicBezTo>
                        <a:pt x="7" y="63"/>
                        <a:pt x="7" y="63"/>
                        <a:pt x="7" y="6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lnTo>
                        <a:pt x="39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: Shape 135"/>
                <p:cNvSpPr>
                  <a:spLocks/>
                </p:cNvSpPr>
                <p:nvPr/>
              </p:nvSpPr>
              <p:spPr bwMode="auto">
                <a:xfrm>
                  <a:off x="6110800" y="1687916"/>
                  <a:ext cx="208320" cy="122541"/>
                </a:xfrm>
                <a:custGeom>
                  <a:avLst/>
                  <a:gdLst>
                    <a:gd name="T0" fmla="*/ 170 w 170"/>
                    <a:gd name="T1" fmla="*/ 0 h 100"/>
                    <a:gd name="T2" fmla="*/ 11 w 170"/>
                    <a:gd name="T3" fmla="*/ 0 h 100"/>
                    <a:gd name="T4" fmla="*/ 11 w 170"/>
                    <a:gd name="T5" fmla="*/ 28 h 100"/>
                    <a:gd name="T6" fmla="*/ 0 w 170"/>
                    <a:gd name="T7" fmla="*/ 28 h 100"/>
                    <a:gd name="T8" fmla="*/ 0 w 170"/>
                    <a:gd name="T9" fmla="*/ 72 h 100"/>
                    <a:gd name="T10" fmla="*/ 11 w 170"/>
                    <a:gd name="T11" fmla="*/ 72 h 100"/>
                    <a:gd name="T12" fmla="*/ 11 w 170"/>
                    <a:gd name="T13" fmla="*/ 100 h 100"/>
                    <a:gd name="T14" fmla="*/ 170 w 170"/>
                    <a:gd name="T15" fmla="*/ 100 h 100"/>
                    <a:gd name="T16" fmla="*/ 170 w 170"/>
                    <a:gd name="T1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0" h="100">
                      <a:moveTo>
                        <a:pt x="170" y="0"/>
                      </a:moveTo>
                      <a:lnTo>
                        <a:pt x="11" y="0"/>
                      </a:lnTo>
                      <a:lnTo>
                        <a:pt x="11" y="28"/>
                      </a:lnTo>
                      <a:lnTo>
                        <a:pt x="0" y="28"/>
                      </a:lnTo>
                      <a:lnTo>
                        <a:pt x="0" y="72"/>
                      </a:lnTo>
                      <a:lnTo>
                        <a:pt x="11" y="72"/>
                      </a:lnTo>
                      <a:lnTo>
                        <a:pt x="11" y="100"/>
                      </a:lnTo>
                      <a:lnTo>
                        <a:pt x="170" y="100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Oval 136"/>
                <p:cNvSpPr>
                  <a:spLocks/>
                </p:cNvSpPr>
                <p:nvPr/>
              </p:nvSpPr>
              <p:spPr bwMode="auto">
                <a:xfrm>
                  <a:off x="5983357" y="1709973"/>
                  <a:ext cx="66172" cy="6617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: Shape 137"/>
                <p:cNvSpPr>
                  <a:spLocks/>
                </p:cNvSpPr>
                <p:nvPr/>
              </p:nvSpPr>
              <p:spPr bwMode="auto">
                <a:xfrm>
                  <a:off x="5925763" y="1660957"/>
                  <a:ext cx="176459" cy="330861"/>
                </a:xfrm>
                <a:custGeom>
                  <a:avLst/>
                  <a:gdLst>
                    <a:gd name="T0" fmla="*/ 20 w 40"/>
                    <a:gd name="T1" fmla="*/ 75 h 75"/>
                    <a:gd name="T2" fmla="*/ 40 w 40"/>
                    <a:gd name="T3" fmla="*/ 75 h 75"/>
                    <a:gd name="T4" fmla="*/ 40 w 40"/>
                    <a:gd name="T5" fmla="*/ 26 h 75"/>
                    <a:gd name="T6" fmla="*/ 40 w 40"/>
                    <a:gd name="T7" fmla="*/ 14 h 75"/>
                    <a:gd name="T8" fmla="*/ 40 w 40"/>
                    <a:gd name="T9" fmla="*/ 0 h 75"/>
                    <a:gd name="T10" fmla="*/ 20 w 40"/>
                    <a:gd name="T11" fmla="*/ 0 h 75"/>
                    <a:gd name="T12" fmla="*/ 20 w 40"/>
                    <a:gd name="T13" fmla="*/ 4 h 75"/>
                    <a:gd name="T14" fmla="*/ 35 w 40"/>
                    <a:gd name="T15" fmla="*/ 19 h 75"/>
                    <a:gd name="T16" fmla="*/ 20 w 40"/>
                    <a:gd name="T17" fmla="*/ 33 h 75"/>
                    <a:gd name="T18" fmla="*/ 20 w 40"/>
                    <a:gd name="T19" fmla="*/ 75 h 75"/>
                    <a:gd name="T20" fmla="*/ 0 w 40"/>
                    <a:gd name="T21" fmla="*/ 75 h 75"/>
                    <a:gd name="T22" fmla="*/ 20 w 40"/>
                    <a:gd name="T23" fmla="*/ 75 h 75"/>
                    <a:gd name="T24" fmla="*/ 20 w 40"/>
                    <a:gd name="T25" fmla="*/ 33 h 75"/>
                    <a:gd name="T26" fmla="*/ 20 w 40"/>
                    <a:gd name="T27" fmla="*/ 33 h 75"/>
                    <a:gd name="T28" fmla="*/ 5 w 40"/>
                    <a:gd name="T29" fmla="*/ 19 h 75"/>
                    <a:gd name="T30" fmla="*/ 20 w 40"/>
                    <a:gd name="T31" fmla="*/ 4 h 75"/>
                    <a:gd name="T32" fmla="*/ 20 w 40"/>
                    <a:gd name="T33" fmla="*/ 4 h 75"/>
                    <a:gd name="T34" fmla="*/ 20 w 40"/>
                    <a:gd name="T35" fmla="*/ 4 h 75"/>
                    <a:gd name="T36" fmla="*/ 20 w 40"/>
                    <a:gd name="T37" fmla="*/ 0 h 75"/>
                    <a:gd name="T38" fmla="*/ 0 w 40"/>
                    <a:gd name="T39" fmla="*/ 0 h 75"/>
                    <a:gd name="T40" fmla="*/ 0 w 40"/>
                    <a:gd name="T41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0" h="75">
                      <a:moveTo>
                        <a:pt x="20" y="75"/>
                      </a:moveTo>
                      <a:cubicBezTo>
                        <a:pt x="40" y="75"/>
                        <a:pt x="40" y="75"/>
                        <a:pt x="40" y="75"/>
                      </a:cubicBez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8" y="4"/>
                        <a:pt x="35" y="10"/>
                        <a:pt x="35" y="19"/>
                      </a:cubicBezTo>
                      <a:cubicBezTo>
                        <a:pt x="35" y="27"/>
                        <a:pt x="28" y="33"/>
                        <a:pt x="20" y="33"/>
                      </a:cubicBezTo>
                      <a:lnTo>
                        <a:pt x="20" y="75"/>
                      </a:lnTo>
                      <a:close/>
                      <a:moveTo>
                        <a:pt x="0" y="75"/>
                      </a:move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12" y="33"/>
                        <a:pt x="5" y="27"/>
                        <a:pt x="5" y="19"/>
                      </a:cubicBezTo>
                      <a:cubicBezTo>
                        <a:pt x="5" y="10"/>
                        <a:pt x="12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: Shape 138"/>
                <p:cNvSpPr>
                  <a:spLocks/>
                </p:cNvSpPr>
                <p:nvPr/>
              </p:nvSpPr>
              <p:spPr bwMode="auto">
                <a:xfrm>
                  <a:off x="5360848" y="4169377"/>
                  <a:ext cx="202193" cy="203419"/>
                </a:xfrm>
                <a:custGeom>
                  <a:avLst/>
                  <a:gdLst>
                    <a:gd name="T0" fmla="*/ 41 w 46"/>
                    <a:gd name="T1" fmla="*/ 32 h 46"/>
                    <a:gd name="T2" fmla="*/ 43 w 46"/>
                    <a:gd name="T3" fmla="*/ 34 h 46"/>
                    <a:gd name="T4" fmla="*/ 38 w 46"/>
                    <a:gd name="T5" fmla="*/ 41 h 46"/>
                    <a:gd name="T6" fmla="*/ 35 w 46"/>
                    <a:gd name="T7" fmla="*/ 38 h 46"/>
                    <a:gd name="T8" fmla="*/ 29 w 46"/>
                    <a:gd name="T9" fmla="*/ 42 h 46"/>
                    <a:gd name="T10" fmla="*/ 29 w 46"/>
                    <a:gd name="T11" fmla="*/ 45 h 46"/>
                    <a:gd name="T12" fmla="*/ 23 w 46"/>
                    <a:gd name="T13" fmla="*/ 45 h 46"/>
                    <a:gd name="T14" fmla="*/ 23 w 46"/>
                    <a:gd name="T15" fmla="*/ 36 h 46"/>
                    <a:gd name="T16" fmla="*/ 33 w 46"/>
                    <a:gd name="T17" fmla="*/ 31 h 46"/>
                    <a:gd name="T18" fmla="*/ 32 w 46"/>
                    <a:gd name="T19" fmla="*/ 13 h 46"/>
                    <a:gd name="T20" fmla="*/ 32 w 46"/>
                    <a:gd name="T21" fmla="*/ 13 h 46"/>
                    <a:gd name="T22" fmla="*/ 27 w 46"/>
                    <a:gd name="T23" fmla="*/ 10 h 46"/>
                    <a:gd name="T24" fmla="*/ 23 w 46"/>
                    <a:gd name="T25" fmla="*/ 10 h 46"/>
                    <a:gd name="T26" fmla="*/ 23 w 46"/>
                    <a:gd name="T27" fmla="*/ 0 h 46"/>
                    <a:gd name="T28" fmla="*/ 26 w 46"/>
                    <a:gd name="T29" fmla="*/ 0 h 46"/>
                    <a:gd name="T30" fmla="*/ 26 w 46"/>
                    <a:gd name="T31" fmla="*/ 3 h 46"/>
                    <a:gd name="T32" fmla="*/ 32 w 46"/>
                    <a:gd name="T33" fmla="*/ 5 h 46"/>
                    <a:gd name="T34" fmla="*/ 35 w 46"/>
                    <a:gd name="T35" fmla="*/ 3 h 46"/>
                    <a:gd name="T36" fmla="*/ 41 w 46"/>
                    <a:gd name="T37" fmla="*/ 8 h 46"/>
                    <a:gd name="T38" fmla="*/ 39 w 46"/>
                    <a:gd name="T39" fmla="*/ 11 h 46"/>
                    <a:gd name="T40" fmla="*/ 42 w 46"/>
                    <a:gd name="T41" fmla="*/ 17 h 46"/>
                    <a:gd name="T42" fmla="*/ 45 w 46"/>
                    <a:gd name="T43" fmla="*/ 17 h 46"/>
                    <a:gd name="T44" fmla="*/ 46 w 46"/>
                    <a:gd name="T45" fmla="*/ 25 h 46"/>
                    <a:gd name="T46" fmla="*/ 43 w 46"/>
                    <a:gd name="T47" fmla="*/ 25 h 46"/>
                    <a:gd name="T48" fmla="*/ 41 w 46"/>
                    <a:gd name="T49" fmla="*/ 32 h 46"/>
                    <a:gd name="T50" fmla="*/ 23 w 46"/>
                    <a:gd name="T51" fmla="*/ 45 h 46"/>
                    <a:gd name="T52" fmla="*/ 21 w 46"/>
                    <a:gd name="T53" fmla="*/ 46 h 46"/>
                    <a:gd name="T54" fmla="*/ 21 w 46"/>
                    <a:gd name="T55" fmla="*/ 42 h 46"/>
                    <a:gd name="T56" fmla="*/ 14 w 46"/>
                    <a:gd name="T57" fmla="*/ 40 h 46"/>
                    <a:gd name="T58" fmla="*/ 12 w 46"/>
                    <a:gd name="T59" fmla="*/ 43 h 46"/>
                    <a:gd name="T60" fmla="*/ 6 w 46"/>
                    <a:gd name="T61" fmla="*/ 37 h 46"/>
                    <a:gd name="T62" fmla="*/ 8 w 46"/>
                    <a:gd name="T63" fmla="*/ 35 h 46"/>
                    <a:gd name="T64" fmla="*/ 5 w 46"/>
                    <a:gd name="T65" fmla="*/ 29 h 46"/>
                    <a:gd name="T66" fmla="*/ 1 w 46"/>
                    <a:gd name="T67" fmla="*/ 29 h 46"/>
                    <a:gd name="T68" fmla="*/ 0 w 46"/>
                    <a:gd name="T69" fmla="*/ 21 h 46"/>
                    <a:gd name="T70" fmla="*/ 4 w 46"/>
                    <a:gd name="T71" fmla="*/ 20 h 46"/>
                    <a:gd name="T72" fmla="*/ 6 w 46"/>
                    <a:gd name="T73" fmla="*/ 14 h 46"/>
                    <a:gd name="T74" fmla="*/ 3 w 46"/>
                    <a:gd name="T75" fmla="*/ 12 h 46"/>
                    <a:gd name="T76" fmla="*/ 9 w 46"/>
                    <a:gd name="T77" fmla="*/ 5 h 46"/>
                    <a:gd name="T78" fmla="*/ 11 w 46"/>
                    <a:gd name="T79" fmla="*/ 7 h 46"/>
                    <a:gd name="T80" fmla="*/ 17 w 46"/>
                    <a:gd name="T81" fmla="*/ 4 h 46"/>
                    <a:gd name="T82" fmla="*/ 17 w 46"/>
                    <a:gd name="T83" fmla="*/ 1 h 46"/>
                    <a:gd name="T84" fmla="*/ 23 w 46"/>
                    <a:gd name="T85" fmla="*/ 0 h 46"/>
                    <a:gd name="T86" fmla="*/ 23 w 46"/>
                    <a:gd name="T87" fmla="*/ 10 h 46"/>
                    <a:gd name="T88" fmla="*/ 13 w 46"/>
                    <a:gd name="T89" fmla="*/ 14 h 46"/>
                    <a:gd name="T90" fmla="*/ 15 w 46"/>
                    <a:gd name="T91" fmla="*/ 33 h 46"/>
                    <a:gd name="T92" fmla="*/ 19 w 46"/>
                    <a:gd name="T93" fmla="*/ 35 h 46"/>
                    <a:gd name="T94" fmla="*/ 23 w 46"/>
                    <a:gd name="T95" fmla="*/ 36 h 46"/>
                    <a:gd name="T96" fmla="*/ 23 w 46"/>
                    <a:gd name="T97" fmla="*/ 45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" h="46">
                      <a:moveTo>
                        <a:pt x="41" y="32"/>
                      </a:move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3" y="40"/>
                        <a:pt x="31" y="41"/>
                        <a:pt x="29" y="42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ubicBezTo>
                        <a:pt x="23" y="45"/>
                        <a:pt x="23" y="45"/>
                        <a:pt x="23" y="45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7" y="36"/>
                        <a:pt x="31" y="34"/>
                        <a:pt x="33" y="31"/>
                      </a:cubicBezTo>
                      <a:cubicBezTo>
                        <a:pt x="38" y="26"/>
                        <a:pt x="37" y="17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0" y="12"/>
                        <a:pt x="29" y="11"/>
                        <a:pt x="27" y="10"/>
                      </a:cubicBezTo>
                      <a:cubicBezTo>
                        <a:pt x="26" y="10"/>
                        <a:pt x="25" y="10"/>
                        <a:pt x="23" y="1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8" y="4"/>
                        <a:pt x="30" y="4"/>
                        <a:pt x="32" y="5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3"/>
                        <a:pt x="41" y="15"/>
                        <a:pt x="42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2" y="28"/>
                        <a:pt x="42" y="30"/>
                        <a:pt x="41" y="32"/>
                      </a:cubicBezTo>
                      <a:close/>
                      <a:moveTo>
                        <a:pt x="23" y="45"/>
                      </a:moveTo>
                      <a:cubicBezTo>
                        <a:pt x="21" y="46"/>
                        <a:pt x="21" y="46"/>
                        <a:pt x="21" y="46"/>
                      </a:cubicBezTo>
                      <a:cubicBezTo>
                        <a:pt x="21" y="42"/>
                        <a:pt x="21" y="42"/>
                        <a:pt x="21" y="42"/>
                      </a:cubicBezTo>
                      <a:cubicBezTo>
                        <a:pt x="18" y="42"/>
                        <a:pt x="16" y="41"/>
                        <a:pt x="14" y="40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6" y="37"/>
                        <a:pt x="6" y="37"/>
                        <a:pt x="6" y="37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6" y="33"/>
                        <a:pt x="5" y="31"/>
                        <a:pt x="5" y="29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5" y="16"/>
                        <a:pt x="6" y="14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6"/>
                        <a:pt x="15" y="5"/>
                        <a:pt x="17" y="4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9" y="10"/>
                        <a:pt x="16" y="11"/>
                        <a:pt x="13" y="14"/>
                      </a:cubicBezTo>
                      <a:cubicBezTo>
                        <a:pt x="9" y="20"/>
                        <a:pt x="9" y="28"/>
                        <a:pt x="15" y="33"/>
                      </a:cubicBezTo>
                      <a:cubicBezTo>
                        <a:pt x="16" y="34"/>
                        <a:pt x="18" y="35"/>
                        <a:pt x="19" y="35"/>
                      </a:cubicBezTo>
                      <a:cubicBezTo>
                        <a:pt x="21" y="36"/>
                        <a:pt x="22" y="36"/>
                        <a:pt x="23" y="36"/>
                      </a:cubicBezTo>
                      <a:lnTo>
                        <a:pt x="23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: Shape 139"/>
                <p:cNvSpPr>
                  <a:spLocks/>
                </p:cNvSpPr>
                <p:nvPr/>
              </p:nvSpPr>
              <p:spPr bwMode="auto">
                <a:xfrm>
                  <a:off x="6066685" y="3104493"/>
                  <a:ext cx="208320" cy="398259"/>
                </a:xfrm>
                <a:custGeom>
                  <a:avLst/>
                  <a:gdLst>
                    <a:gd name="T0" fmla="*/ 24 w 47"/>
                    <a:gd name="T1" fmla="*/ 90 h 90"/>
                    <a:gd name="T2" fmla="*/ 47 w 47"/>
                    <a:gd name="T3" fmla="*/ 90 h 90"/>
                    <a:gd name="T4" fmla="*/ 47 w 47"/>
                    <a:gd name="T5" fmla="*/ 0 h 90"/>
                    <a:gd name="T6" fmla="*/ 24 w 47"/>
                    <a:gd name="T7" fmla="*/ 0 h 90"/>
                    <a:gd name="T8" fmla="*/ 24 w 47"/>
                    <a:gd name="T9" fmla="*/ 5 h 90"/>
                    <a:gd name="T10" fmla="*/ 42 w 47"/>
                    <a:gd name="T11" fmla="*/ 5 h 90"/>
                    <a:gd name="T12" fmla="*/ 42 w 47"/>
                    <a:gd name="T13" fmla="*/ 23 h 90"/>
                    <a:gd name="T14" fmla="*/ 24 w 47"/>
                    <a:gd name="T15" fmla="*/ 23 h 90"/>
                    <a:gd name="T16" fmla="*/ 24 w 47"/>
                    <a:gd name="T17" fmla="*/ 27 h 90"/>
                    <a:gd name="T18" fmla="*/ 42 w 47"/>
                    <a:gd name="T19" fmla="*/ 27 h 90"/>
                    <a:gd name="T20" fmla="*/ 42 w 47"/>
                    <a:gd name="T21" fmla="*/ 44 h 90"/>
                    <a:gd name="T22" fmla="*/ 24 w 47"/>
                    <a:gd name="T23" fmla="*/ 44 h 90"/>
                    <a:gd name="T24" fmla="*/ 24 w 47"/>
                    <a:gd name="T25" fmla="*/ 51 h 90"/>
                    <a:gd name="T26" fmla="*/ 24 w 47"/>
                    <a:gd name="T27" fmla="*/ 51 h 90"/>
                    <a:gd name="T28" fmla="*/ 29 w 47"/>
                    <a:gd name="T29" fmla="*/ 57 h 90"/>
                    <a:gd name="T30" fmla="*/ 24 w 47"/>
                    <a:gd name="T31" fmla="*/ 62 h 90"/>
                    <a:gd name="T32" fmla="*/ 24 w 47"/>
                    <a:gd name="T33" fmla="*/ 62 h 90"/>
                    <a:gd name="T34" fmla="*/ 24 w 47"/>
                    <a:gd name="T35" fmla="*/ 62 h 90"/>
                    <a:gd name="T36" fmla="*/ 24 w 47"/>
                    <a:gd name="T37" fmla="*/ 71 h 90"/>
                    <a:gd name="T38" fmla="*/ 24 w 47"/>
                    <a:gd name="T39" fmla="*/ 71 h 90"/>
                    <a:gd name="T40" fmla="*/ 29 w 47"/>
                    <a:gd name="T41" fmla="*/ 77 h 90"/>
                    <a:gd name="T42" fmla="*/ 24 w 47"/>
                    <a:gd name="T43" fmla="*/ 82 h 90"/>
                    <a:gd name="T44" fmla="*/ 24 w 47"/>
                    <a:gd name="T45" fmla="*/ 82 h 90"/>
                    <a:gd name="T46" fmla="*/ 24 w 47"/>
                    <a:gd name="T47" fmla="*/ 82 h 90"/>
                    <a:gd name="T48" fmla="*/ 24 w 47"/>
                    <a:gd name="T49" fmla="*/ 90 h 90"/>
                    <a:gd name="T50" fmla="*/ 0 w 47"/>
                    <a:gd name="T51" fmla="*/ 90 h 90"/>
                    <a:gd name="T52" fmla="*/ 24 w 47"/>
                    <a:gd name="T53" fmla="*/ 90 h 90"/>
                    <a:gd name="T54" fmla="*/ 24 w 47"/>
                    <a:gd name="T55" fmla="*/ 82 h 90"/>
                    <a:gd name="T56" fmla="*/ 18 w 47"/>
                    <a:gd name="T57" fmla="*/ 77 h 90"/>
                    <a:gd name="T58" fmla="*/ 24 w 47"/>
                    <a:gd name="T59" fmla="*/ 71 h 90"/>
                    <a:gd name="T60" fmla="*/ 24 w 47"/>
                    <a:gd name="T61" fmla="*/ 62 h 90"/>
                    <a:gd name="T62" fmla="*/ 18 w 47"/>
                    <a:gd name="T63" fmla="*/ 57 h 90"/>
                    <a:gd name="T64" fmla="*/ 24 w 47"/>
                    <a:gd name="T65" fmla="*/ 51 h 90"/>
                    <a:gd name="T66" fmla="*/ 24 w 47"/>
                    <a:gd name="T67" fmla="*/ 44 h 90"/>
                    <a:gd name="T68" fmla="*/ 5 w 47"/>
                    <a:gd name="T69" fmla="*/ 44 h 90"/>
                    <a:gd name="T70" fmla="*/ 5 w 47"/>
                    <a:gd name="T71" fmla="*/ 27 h 90"/>
                    <a:gd name="T72" fmla="*/ 5 w 47"/>
                    <a:gd name="T73" fmla="*/ 27 h 90"/>
                    <a:gd name="T74" fmla="*/ 24 w 47"/>
                    <a:gd name="T75" fmla="*/ 27 h 90"/>
                    <a:gd name="T76" fmla="*/ 24 w 47"/>
                    <a:gd name="T77" fmla="*/ 23 h 90"/>
                    <a:gd name="T78" fmla="*/ 5 w 47"/>
                    <a:gd name="T79" fmla="*/ 23 h 90"/>
                    <a:gd name="T80" fmla="*/ 5 w 47"/>
                    <a:gd name="T81" fmla="*/ 5 h 90"/>
                    <a:gd name="T82" fmla="*/ 5 w 47"/>
                    <a:gd name="T83" fmla="*/ 5 h 90"/>
                    <a:gd name="T84" fmla="*/ 24 w 47"/>
                    <a:gd name="T85" fmla="*/ 5 h 90"/>
                    <a:gd name="T86" fmla="*/ 24 w 47"/>
                    <a:gd name="T87" fmla="*/ 0 h 90"/>
                    <a:gd name="T88" fmla="*/ 0 w 47"/>
                    <a:gd name="T89" fmla="*/ 0 h 90"/>
                    <a:gd name="T90" fmla="*/ 0 w 47"/>
                    <a:gd name="T9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" h="90">
                      <a:moveTo>
                        <a:pt x="24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42" y="27"/>
                        <a:pt x="42" y="27"/>
                        <a:pt x="42" y="27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7" y="51"/>
                        <a:pt x="29" y="54"/>
                        <a:pt x="29" y="57"/>
                      </a:cubicBezTo>
                      <a:cubicBezTo>
                        <a:pt x="29" y="60"/>
                        <a:pt x="27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71"/>
                        <a:pt x="24" y="71"/>
                        <a:pt x="24" y="71"/>
                      </a:cubicBezTo>
                      <a:cubicBezTo>
                        <a:pt x="24" y="71"/>
                        <a:pt x="24" y="71"/>
                        <a:pt x="24" y="71"/>
                      </a:cubicBezTo>
                      <a:cubicBezTo>
                        <a:pt x="27" y="71"/>
                        <a:pt x="29" y="74"/>
                        <a:pt x="29" y="77"/>
                      </a:cubicBezTo>
                      <a:cubicBezTo>
                        <a:pt x="29" y="80"/>
                        <a:pt x="27" y="82"/>
                        <a:pt x="24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lnTo>
                        <a:pt x="24" y="90"/>
                      </a:lnTo>
                      <a:close/>
                      <a:moveTo>
                        <a:pt x="0" y="90"/>
                      </a:moveTo>
                      <a:cubicBezTo>
                        <a:pt x="24" y="90"/>
                        <a:pt x="24" y="90"/>
                        <a:pt x="24" y="90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1" y="82"/>
                        <a:pt x="18" y="80"/>
                        <a:pt x="18" y="77"/>
                      </a:cubicBezTo>
                      <a:cubicBezTo>
                        <a:pt x="18" y="74"/>
                        <a:pt x="21" y="71"/>
                        <a:pt x="24" y="71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1" y="62"/>
                        <a:pt x="18" y="60"/>
                        <a:pt x="18" y="57"/>
                      </a:cubicBezTo>
                      <a:cubicBezTo>
                        <a:pt x="18" y="54"/>
                        <a:pt x="21" y="51"/>
                        <a:pt x="24" y="51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: Shape 140"/>
                <p:cNvSpPr>
                  <a:spLocks/>
                </p:cNvSpPr>
                <p:nvPr/>
              </p:nvSpPr>
              <p:spPr bwMode="auto">
                <a:xfrm>
                  <a:off x="6292161" y="3104493"/>
                  <a:ext cx="83328" cy="398259"/>
                </a:xfrm>
                <a:custGeom>
                  <a:avLst/>
                  <a:gdLst>
                    <a:gd name="T0" fmla="*/ 68 w 68"/>
                    <a:gd name="T1" fmla="*/ 307 h 325"/>
                    <a:gd name="T2" fmla="*/ 68 w 68"/>
                    <a:gd name="T3" fmla="*/ 55 h 325"/>
                    <a:gd name="T4" fmla="*/ 0 w 68"/>
                    <a:gd name="T5" fmla="*/ 0 h 325"/>
                    <a:gd name="T6" fmla="*/ 0 w 68"/>
                    <a:gd name="T7" fmla="*/ 325 h 325"/>
                    <a:gd name="T8" fmla="*/ 68 w 68"/>
                    <a:gd name="T9" fmla="*/ 307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25">
                      <a:moveTo>
                        <a:pt x="68" y="307"/>
                      </a:moveTo>
                      <a:lnTo>
                        <a:pt x="68" y="55"/>
                      </a:lnTo>
                      <a:lnTo>
                        <a:pt x="0" y="0"/>
                      </a:lnTo>
                      <a:lnTo>
                        <a:pt x="0" y="325"/>
                      </a:lnTo>
                      <a:lnTo>
                        <a:pt x="68" y="3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Rectangle 141"/>
                <p:cNvSpPr>
                  <a:spLocks/>
                </p:cNvSpPr>
                <p:nvPr/>
              </p:nvSpPr>
              <p:spPr bwMode="auto">
                <a:xfrm>
                  <a:off x="6102222" y="3140030"/>
                  <a:ext cx="140922" cy="5391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Rectangle 142"/>
                <p:cNvSpPr>
                  <a:spLocks/>
                </p:cNvSpPr>
                <p:nvPr/>
              </p:nvSpPr>
              <p:spPr bwMode="auto">
                <a:xfrm>
                  <a:off x="6102222" y="3233161"/>
                  <a:ext cx="140922" cy="5269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: Shape 143"/>
                <p:cNvSpPr>
                  <a:spLocks/>
                </p:cNvSpPr>
                <p:nvPr/>
              </p:nvSpPr>
              <p:spPr bwMode="auto">
                <a:xfrm>
                  <a:off x="6300739" y="1872953"/>
                  <a:ext cx="140922" cy="238955"/>
                </a:xfrm>
                <a:custGeom>
                  <a:avLst/>
                  <a:gdLst>
                    <a:gd name="T0" fmla="*/ 0 w 32"/>
                    <a:gd name="T1" fmla="*/ 37 h 54"/>
                    <a:gd name="T2" fmla="*/ 0 w 32"/>
                    <a:gd name="T3" fmla="*/ 45 h 54"/>
                    <a:gd name="T4" fmla="*/ 9 w 32"/>
                    <a:gd name="T5" fmla="*/ 54 h 54"/>
                    <a:gd name="T6" fmla="*/ 23 w 32"/>
                    <a:gd name="T7" fmla="*/ 54 h 54"/>
                    <a:gd name="T8" fmla="*/ 32 w 32"/>
                    <a:gd name="T9" fmla="*/ 45 h 54"/>
                    <a:gd name="T10" fmla="*/ 32 w 32"/>
                    <a:gd name="T11" fmla="*/ 37 h 54"/>
                    <a:gd name="T12" fmla="*/ 20 w 32"/>
                    <a:gd name="T13" fmla="*/ 37 h 54"/>
                    <a:gd name="T14" fmla="*/ 20 w 32"/>
                    <a:gd name="T15" fmla="*/ 30 h 54"/>
                    <a:gd name="T16" fmla="*/ 32 w 32"/>
                    <a:gd name="T17" fmla="*/ 30 h 54"/>
                    <a:gd name="T18" fmla="*/ 32 w 32"/>
                    <a:gd name="T19" fmla="*/ 20 h 54"/>
                    <a:gd name="T20" fmla="*/ 20 w 32"/>
                    <a:gd name="T21" fmla="*/ 20 h 54"/>
                    <a:gd name="T22" fmla="*/ 20 w 32"/>
                    <a:gd name="T23" fmla="*/ 13 h 54"/>
                    <a:gd name="T24" fmla="*/ 32 w 32"/>
                    <a:gd name="T25" fmla="*/ 13 h 54"/>
                    <a:gd name="T26" fmla="*/ 32 w 32"/>
                    <a:gd name="T27" fmla="*/ 9 h 54"/>
                    <a:gd name="T28" fmla="*/ 23 w 32"/>
                    <a:gd name="T29" fmla="*/ 0 h 54"/>
                    <a:gd name="T30" fmla="*/ 9 w 32"/>
                    <a:gd name="T31" fmla="*/ 0 h 54"/>
                    <a:gd name="T32" fmla="*/ 0 w 32"/>
                    <a:gd name="T33" fmla="*/ 9 h 54"/>
                    <a:gd name="T34" fmla="*/ 0 w 32"/>
                    <a:gd name="T35" fmla="*/ 13 h 54"/>
                    <a:gd name="T36" fmla="*/ 11 w 32"/>
                    <a:gd name="T37" fmla="*/ 13 h 54"/>
                    <a:gd name="T38" fmla="*/ 11 w 32"/>
                    <a:gd name="T39" fmla="*/ 20 h 54"/>
                    <a:gd name="T40" fmla="*/ 0 w 32"/>
                    <a:gd name="T41" fmla="*/ 20 h 54"/>
                    <a:gd name="T42" fmla="*/ 0 w 32"/>
                    <a:gd name="T43" fmla="*/ 30 h 54"/>
                    <a:gd name="T44" fmla="*/ 11 w 32"/>
                    <a:gd name="T45" fmla="*/ 30 h 54"/>
                    <a:gd name="T46" fmla="*/ 11 w 32"/>
                    <a:gd name="T47" fmla="*/ 37 h 54"/>
                    <a:gd name="T48" fmla="*/ 0 w 32"/>
                    <a:gd name="T49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2" h="54">
                      <a:moveTo>
                        <a:pt x="0" y="37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50"/>
                        <a:pt x="4" y="54"/>
                        <a:pt x="9" y="54"/>
                      </a:cubicBezTo>
                      <a:cubicBezTo>
                        <a:pt x="23" y="54"/>
                        <a:pt x="23" y="54"/>
                        <a:pt x="23" y="54"/>
                      </a:cubicBezTo>
                      <a:cubicBezTo>
                        <a:pt x="28" y="54"/>
                        <a:pt x="32" y="50"/>
                        <a:pt x="32" y="45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4"/>
                        <a:pt x="28" y="0"/>
                        <a:pt x="23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Rectangle 144"/>
                <p:cNvSpPr>
                  <a:spLocks/>
                </p:cNvSpPr>
                <p:nvPr/>
              </p:nvSpPr>
              <p:spPr bwMode="auto">
                <a:xfrm>
                  <a:off x="4202833" y="680626"/>
                  <a:ext cx="44115" cy="10170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Rectangle 145"/>
                <p:cNvSpPr>
                  <a:spLocks/>
                </p:cNvSpPr>
                <p:nvPr/>
              </p:nvSpPr>
              <p:spPr bwMode="auto">
                <a:xfrm>
                  <a:off x="4202833" y="835028"/>
                  <a:ext cx="44115" cy="18136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Rectangle 146"/>
                <p:cNvSpPr>
                  <a:spLocks/>
                </p:cNvSpPr>
                <p:nvPr/>
              </p:nvSpPr>
              <p:spPr bwMode="auto">
                <a:xfrm>
                  <a:off x="4092546" y="680626"/>
                  <a:ext cx="49017" cy="185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Rectangle 147"/>
                <p:cNvSpPr>
                  <a:spLocks/>
                </p:cNvSpPr>
                <p:nvPr/>
              </p:nvSpPr>
              <p:spPr bwMode="auto">
                <a:xfrm>
                  <a:off x="4092546" y="923258"/>
                  <a:ext cx="49017" cy="9313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Rectangle 148"/>
                <p:cNvSpPr>
                  <a:spLocks/>
                </p:cNvSpPr>
                <p:nvPr/>
              </p:nvSpPr>
              <p:spPr bwMode="auto">
                <a:xfrm>
                  <a:off x="3987160" y="680626"/>
                  <a:ext cx="44115" cy="3063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Rectangle 149"/>
                <p:cNvSpPr>
                  <a:spLocks/>
                </p:cNvSpPr>
                <p:nvPr/>
              </p:nvSpPr>
              <p:spPr bwMode="auto">
                <a:xfrm>
                  <a:off x="3987160" y="763954"/>
                  <a:ext cx="44115" cy="25243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: Shape 150"/>
                <p:cNvSpPr>
                  <a:spLocks/>
                </p:cNvSpPr>
                <p:nvPr/>
              </p:nvSpPr>
              <p:spPr bwMode="auto">
                <a:xfrm>
                  <a:off x="3968779" y="719840"/>
                  <a:ext cx="79652" cy="35537"/>
                </a:xfrm>
                <a:custGeom>
                  <a:avLst/>
                  <a:gdLst>
                    <a:gd name="T0" fmla="*/ 0 w 65"/>
                    <a:gd name="T1" fmla="*/ 0 h 29"/>
                    <a:gd name="T2" fmla="*/ 0 w 65"/>
                    <a:gd name="T3" fmla="*/ 29 h 29"/>
                    <a:gd name="T4" fmla="*/ 15 w 65"/>
                    <a:gd name="T5" fmla="*/ 29 h 29"/>
                    <a:gd name="T6" fmla="*/ 51 w 65"/>
                    <a:gd name="T7" fmla="*/ 29 h 29"/>
                    <a:gd name="T8" fmla="*/ 65 w 65"/>
                    <a:gd name="T9" fmla="*/ 29 h 29"/>
                    <a:gd name="T10" fmla="*/ 65 w 65"/>
                    <a:gd name="T11" fmla="*/ 0 h 29"/>
                    <a:gd name="T12" fmla="*/ 51 w 65"/>
                    <a:gd name="T13" fmla="*/ 0 h 29"/>
                    <a:gd name="T14" fmla="*/ 15 w 65"/>
                    <a:gd name="T15" fmla="*/ 0 h 29"/>
                    <a:gd name="T16" fmla="*/ 0 w 65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29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15" y="29"/>
                      </a:lnTo>
                      <a:lnTo>
                        <a:pt x="51" y="29"/>
                      </a:lnTo>
                      <a:lnTo>
                        <a:pt x="65" y="29"/>
                      </a:lnTo>
                      <a:lnTo>
                        <a:pt x="65" y="0"/>
                      </a:lnTo>
                      <a:lnTo>
                        <a:pt x="51" y="0"/>
                      </a:lnTo>
                      <a:lnTo>
                        <a:pt x="1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: Shape 151"/>
                <p:cNvSpPr>
                  <a:spLocks/>
                </p:cNvSpPr>
                <p:nvPr/>
              </p:nvSpPr>
              <p:spPr bwMode="auto">
                <a:xfrm>
                  <a:off x="4075390" y="874242"/>
                  <a:ext cx="83328" cy="35537"/>
                </a:xfrm>
                <a:custGeom>
                  <a:avLst/>
                  <a:gdLst>
                    <a:gd name="T0" fmla="*/ 0 w 68"/>
                    <a:gd name="T1" fmla="*/ 0 h 29"/>
                    <a:gd name="T2" fmla="*/ 0 w 68"/>
                    <a:gd name="T3" fmla="*/ 29 h 29"/>
                    <a:gd name="T4" fmla="*/ 14 w 68"/>
                    <a:gd name="T5" fmla="*/ 29 h 29"/>
                    <a:gd name="T6" fmla="*/ 54 w 68"/>
                    <a:gd name="T7" fmla="*/ 29 h 29"/>
                    <a:gd name="T8" fmla="*/ 68 w 68"/>
                    <a:gd name="T9" fmla="*/ 29 h 29"/>
                    <a:gd name="T10" fmla="*/ 68 w 68"/>
                    <a:gd name="T11" fmla="*/ 0 h 29"/>
                    <a:gd name="T12" fmla="*/ 54 w 68"/>
                    <a:gd name="T13" fmla="*/ 0 h 29"/>
                    <a:gd name="T14" fmla="*/ 14 w 68"/>
                    <a:gd name="T15" fmla="*/ 0 h 29"/>
                    <a:gd name="T16" fmla="*/ 0 w 68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29">
                      <a:moveTo>
                        <a:pt x="0" y="0"/>
                      </a:moveTo>
                      <a:lnTo>
                        <a:pt x="0" y="29"/>
                      </a:lnTo>
                      <a:lnTo>
                        <a:pt x="14" y="29"/>
                      </a:lnTo>
                      <a:lnTo>
                        <a:pt x="54" y="29"/>
                      </a:lnTo>
                      <a:lnTo>
                        <a:pt x="68" y="29"/>
                      </a:lnTo>
                      <a:lnTo>
                        <a:pt x="68" y="0"/>
                      </a:lnTo>
                      <a:lnTo>
                        <a:pt x="54" y="0"/>
                      </a:lnTo>
                      <a:lnTo>
                        <a:pt x="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: Shape 152"/>
                <p:cNvSpPr>
                  <a:spLocks/>
                </p:cNvSpPr>
                <p:nvPr/>
              </p:nvSpPr>
              <p:spPr bwMode="auto">
                <a:xfrm>
                  <a:off x="4185677" y="790914"/>
                  <a:ext cx="83328" cy="35537"/>
                </a:xfrm>
                <a:custGeom>
                  <a:avLst/>
                  <a:gdLst>
                    <a:gd name="T0" fmla="*/ 14 w 68"/>
                    <a:gd name="T1" fmla="*/ 0 h 29"/>
                    <a:gd name="T2" fmla="*/ 0 w 68"/>
                    <a:gd name="T3" fmla="*/ 0 h 29"/>
                    <a:gd name="T4" fmla="*/ 0 w 68"/>
                    <a:gd name="T5" fmla="*/ 29 h 29"/>
                    <a:gd name="T6" fmla="*/ 14 w 68"/>
                    <a:gd name="T7" fmla="*/ 29 h 29"/>
                    <a:gd name="T8" fmla="*/ 50 w 68"/>
                    <a:gd name="T9" fmla="*/ 29 h 29"/>
                    <a:gd name="T10" fmla="*/ 68 w 68"/>
                    <a:gd name="T11" fmla="*/ 29 h 29"/>
                    <a:gd name="T12" fmla="*/ 68 w 68"/>
                    <a:gd name="T13" fmla="*/ 0 h 29"/>
                    <a:gd name="T14" fmla="*/ 50 w 68"/>
                    <a:gd name="T15" fmla="*/ 0 h 29"/>
                    <a:gd name="T16" fmla="*/ 14 w 68"/>
                    <a:gd name="T1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29">
                      <a:moveTo>
                        <a:pt x="14" y="0"/>
                      </a:move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14" y="29"/>
                      </a:lnTo>
                      <a:lnTo>
                        <a:pt x="50" y="29"/>
                      </a:lnTo>
                      <a:lnTo>
                        <a:pt x="68" y="29"/>
                      </a:lnTo>
                      <a:lnTo>
                        <a:pt x="68" y="0"/>
                      </a:lnTo>
                      <a:lnTo>
                        <a:pt x="5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: Shape 153"/>
                <p:cNvSpPr>
                  <a:spLocks/>
                </p:cNvSpPr>
                <p:nvPr/>
              </p:nvSpPr>
              <p:spPr bwMode="auto">
                <a:xfrm>
                  <a:off x="4335177" y="623032"/>
                  <a:ext cx="442374" cy="344341"/>
                </a:xfrm>
                <a:custGeom>
                  <a:avLst/>
                  <a:gdLst>
                    <a:gd name="T0" fmla="*/ 89 w 100"/>
                    <a:gd name="T1" fmla="*/ 17 h 78"/>
                    <a:gd name="T2" fmla="*/ 81 w 100"/>
                    <a:gd name="T3" fmla="*/ 18 h 78"/>
                    <a:gd name="T4" fmla="*/ 81 w 100"/>
                    <a:gd name="T5" fmla="*/ 22 h 78"/>
                    <a:gd name="T6" fmla="*/ 91 w 100"/>
                    <a:gd name="T7" fmla="*/ 44 h 78"/>
                    <a:gd name="T8" fmla="*/ 91 w 100"/>
                    <a:gd name="T9" fmla="*/ 55 h 78"/>
                    <a:gd name="T10" fmla="*/ 81 w 100"/>
                    <a:gd name="T11" fmla="*/ 78 h 78"/>
                    <a:gd name="T12" fmla="*/ 100 w 100"/>
                    <a:gd name="T13" fmla="*/ 74 h 78"/>
                    <a:gd name="T14" fmla="*/ 100 w 100"/>
                    <a:gd name="T15" fmla="*/ 28 h 78"/>
                    <a:gd name="T16" fmla="*/ 80 w 100"/>
                    <a:gd name="T17" fmla="*/ 0 h 78"/>
                    <a:gd name="T18" fmla="*/ 50 w 100"/>
                    <a:gd name="T19" fmla="*/ 6 h 78"/>
                    <a:gd name="T20" fmla="*/ 81 w 100"/>
                    <a:gd name="T21" fmla="*/ 18 h 78"/>
                    <a:gd name="T22" fmla="*/ 50 w 100"/>
                    <a:gd name="T23" fmla="*/ 63 h 78"/>
                    <a:gd name="T24" fmla="*/ 76 w 100"/>
                    <a:gd name="T25" fmla="*/ 74 h 78"/>
                    <a:gd name="T26" fmla="*/ 81 w 100"/>
                    <a:gd name="T27" fmla="*/ 78 h 78"/>
                    <a:gd name="T28" fmla="*/ 71 w 100"/>
                    <a:gd name="T29" fmla="*/ 55 h 78"/>
                    <a:gd name="T30" fmla="*/ 81 w 100"/>
                    <a:gd name="T31" fmla="*/ 44 h 78"/>
                    <a:gd name="T32" fmla="*/ 50 w 100"/>
                    <a:gd name="T33" fmla="*/ 22 h 78"/>
                    <a:gd name="T34" fmla="*/ 50 w 100"/>
                    <a:gd name="T35" fmla="*/ 0 h 78"/>
                    <a:gd name="T36" fmla="*/ 19 w 100"/>
                    <a:gd name="T37" fmla="*/ 1 h 78"/>
                    <a:gd name="T38" fmla="*/ 25 w 100"/>
                    <a:gd name="T39" fmla="*/ 6 h 78"/>
                    <a:gd name="T40" fmla="*/ 50 w 100"/>
                    <a:gd name="T41" fmla="*/ 6 h 78"/>
                    <a:gd name="T42" fmla="*/ 19 w 100"/>
                    <a:gd name="T43" fmla="*/ 78 h 78"/>
                    <a:gd name="T44" fmla="*/ 24 w 100"/>
                    <a:gd name="T45" fmla="*/ 74 h 78"/>
                    <a:gd name="T46" fmla="*/ 50 w 100"/>
                    <a:gd name="T47" fmla="*/ 63 h 78"/>
                    <a:gd name="T48" fmla="*/ 19 w 100"/>
                    <a:gd name="T49" fmla="*/ 22 h 78"/>
                    <a:gd name="T50" fmla="*/ 29 w 100"/>
                    <a:gd name="T51" fmla="*/ 44 h 78"/>
                    <a:gd name="T52" fmla="*/ 29 w 100"/>
                    <a:gd name="T53" fmla="*/ 55 h 78"/>
                    <a:gd name="T54" fmla="*/ 19 w 100"/>
                    <a:gd name="T55" fmla="*/ 78 h 78"/>
                    <a:gd name="T56" fmla="*/ 10 w 100"/>
                    <a:gd name="T57" fmla="*/ 17 h 78"/>
                    <a:gd name="T58" fmla="*/ 0 w 100"/>
                    <a:gd name="T59" fmla="*/ 60 h 78"/>
                    <a:gd name="T60" fmla="*/ 0 w 100"/>
                    <a:gd name="T61" fmla="*/ 74 h 78"/>
                    <a:gd name="T62" fmla="*/ 19 w 100"/>
                    <a:gd name="T63" fmla="*/ 78 h 78"/>
                    <a:gd name="T64" fmla="*/ 9 w 100"/>
                    <a:gd name="T65" fmla="*/ 55 h 78"/>
                    <a:gd name="T66" fmla="*/ 19 w 100"/>
                    <a:gd name="T67" fmla="*/ 44 h 78"/>
                    <a:gd name="T68" fmla="*/ 17 w 100"/>
                    <a:gd name="T69" fmla="*/ 22 h 78"/>
                    <a:gd name="T70" fmla="*/ 19 w 100"/>
                    <a:gd name="T71" fmla="*/ 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0" h="78">
                      <a:moveTo>
                        <a:pt x="100" y="28"/>
                      </a:moveTo>
                      <a:cubicBezTo>
                        <a:pt x="89" y="17"/>
                        <a:pt x="89" y="17"/>
                        <a:pt x="89" y="17"/>
                      </a:cubicBezTo>
                      <a:cubicBezTo>
                        <a:pt x="81" y="1"/>
                        <a:pt x="81" y="1"/>
                        <a:pt x="81" y="1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3" y="22"/>
                        <a:pt x="83" y="22"/>
                        <a:pt x="83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1" y="44"/>
                        <a:pt x="81" y="44"/>
                        <a:pt x="81" y="44"/>
                      </a:cubicBezTo>
                      <a:cubicBezTo>
                        <a:pt x="91" y="44"/>
                        <a:pt x="91" y="44"/>
                        <a:pt x="91" y="44"/>
                      </a:cubicBezTo>
                      <a:cubicBezTo>
                        <a:pt x="91" y="55"/>
                        <a:pt x="91" y="55"/>
                        <a:pt x="91" y="55"/>
                      </a:cubicBezTo>
                      <a:cubicBezTo>
                        <a:pt x="91" y="55"/>
                        <a:pt x="91" y="55"/>
                        <a:pt x="91" y="55"/>
                      </a:cubicBezTo>
                      <a:cubicBezTo>
                        <a:pt x="81" y="55"/>
                        <a:pt x="81" y="55"/>
                        <a:pt x="81" y="55"/>
                      </a:cubicBezTo>
                      <a:cubicBezTo>
                        <a:pt x="81" y="78"/>
                        <a:pt x="81" y="78"/>
                        <a:pt x="81" y="78"/>
                      </a:cubicBezTo>
                      <a:cubicBezTo>
                        <a:pt x="95" y="78"/>
                        <a:pt x="95" y="78"/>
                        <a:pt x="95" y="78"/>
                      </a:cubicBezTo>
                      <a:cubicBezTo>
                        <a:pt x="97" y="78"/>
                        <a:pt x="100" y="76"/>
                        <a:pt x="100" y="74"/>
                      </a:cubicBezTo>
                      <a:cubicBezTo>
                        <a:pt x="100" y="63"/>
                        <a:pt x="100" y="63"/>
                        <a:pt x="100" y="63"/>
                      </a:cubicBezTo>
                      <a:lnTo>
                        <a:pt x="100" y="28"/>
                      </a:lnTo>
                      <a:close/>
                      <a:moveTo>
                        <a:pt x="81" y="1"/>
                      </a:move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1" y="1"/>
                        <a:pt x="81" y="1"/>
                        <a:pt x="81" y="1"/>
                      </a:cubicBezTo>
                      <a:close/>
                      <a:moveTo>
                        <a:pt x="50" y="63"/>
                      </a:move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74"/>
                        <a:pt x="76" y="74"/>
                        <a:pt x="76" y="74"/>
                      </a:cubicBezTo>
                      <a:cubicBezTo>
                        <a:pt x="76" y="76"/>
                        <a:pt x="78" y="78"/>
                        <a:pt x="80" y="78"/>
                      </a:cubicBezTo>
                      <a:cubicBezTo>
                        <a:pt x="81" y="78"/>
                        <a:pt x="81" y="78"/>
                        <a:pt x="81" y="78"/>
                      </a:cubicBezTo>
                      <a:cubicBezTo>
                        <a:pt x="81" y="55"/>
                        <a:pt x="81" y="55"/>
                        <a:pt x="81" y="55"/>
                      </a:cubicBez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1" y="44"/>
                        <a:pt x="71" y="44"/>
                        <a:pt x="71" y="44"/>
                      </a:cubicBezTo>
                      <a:cubicBezTo>
                        <a:pt x="81" y="44"/>
                        <a:pt x="81" y="44"/>
                        <a:pt x="81" y="44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lnTo>
                        <a:pt x="50" y="63"/>
                      </a:lnTo>
                      <a:close/>
                      <a:moveTo>
                        <a:pt x="5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0"/>
                        <a:pt x="50" y="0"/>
                        <a:pt x="50" y="0"/>
                      </a:cubicBezTo>
                      <a:close/>
                      <a:moveTo>
                        <a:pt x="19" y="78"/>
                      </a:move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2" y="78"/>
                        <a:pt x="24" y="76"/>
                        <a:pt x="24" y="74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lnTo>
                        <a:pt x="19" y="78"/>
                      </a:lnTo>
                      <a:close/>
                      <a:moveTo>
                        <a:pt x="19" y="1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6"/>
                        <a:pt x="2" y="78"/>
                        <a:pt x="5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9" y="44"/>
                        <a:pt x="9" y="44"/>
                        <a:pt x="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: Shape 154"/>
                <p:cNvSpPr>
                  <a:spLocks/>
                </p:cNvSpPr>
                <p:nvPr/>
              </p:nvSpPr>
              <p:spPr bwMode="auto">
                <a:xfrm>
                  <a:off x="2913699" y="3453735"/>
                  <a:ext cx="374976" cy="379878"/>
                </a:xfrm>
                <a:custGeom>
                  <a:avLst/>
                  <a:gdLst>
                    <a:gd name="T0" fmla="*/ 64 w 85"/>
                    <a:gd name="T1" fmla="*/ 80 h 86"/>
                    <a:gd name="T2" fmla="*/ 79 w 85"/>
                    <a:gd name="T3" fmla="*/ 64 h 86"/>
                    <a:gd name="T4" fmla="*/ 84 w 85"/>
                    <a:gd name="T5" fmla="*/ 52 h 86"/>
                    <a:gd name="T6" fmla="*/ 84 w 85"/>
                    <a:gd name="T7" fmla="*/ 34 h 86"/>
                    <a:gd name="T8" fmla="*/ 79 w 85"/>
                    <a:gd name="T9" fmla="*/ 22 h 86"/>
                    <a:gd name="T10" fmla="*/ 64 w 85"/>
                    <a:gd name="T11" fmla="*/ 6 h 86"/>
                    <a:gd name="T12" fmla="*/ 58 w 85"/>
                    <a:gd name="T13" fmla="*/ 3 h 86"/>
                    <a:gd name="T14" fmla="*/ 45 w 85"/>
                    <a:gd name="T15" fmla="*/ 0 h 86"/>
                    <a:gd name="T16" fmla="*/ 47 w 85"/>
                    <a:gd name="T17" fmla="*/ 5 h 86"/>
                    <a:gd name="T18" fmla="*/ 53 w 85"/>
                    <a:gd name="T19" fmla="*/ 5 h 86"/>
                    <a:gd name="T20" fmla="*/ 57 w 85"/>
                    <a:gd name="T21" fmla="*/ 6 h 86"/>
                    <a:gd name="T22" fmla="*/ 56 w 85"/>
                    <a:gd name="T23" fmla="*/ 7 h 86"/>
                    <a:gd name="T24" fmla="*/ 49 w 85"/>
                    <a:gd name="T25" fmla="*/ 9 h 86"/>
                    <a:gd name="T26" fmla="*/ 50 w 85"/>
                    <a:gd name="T27" fmla="*/ 14 h 86"/>
                    <a:gd name="T28" fmla="*/ 54 w 85"/>
                    <a:gd name="T29" fmla="*/ 17 h 86"/>
                    <a:gd name="T30" fmla="*/ 60 w 85"/>
                    <a:gd name="T31" fmla="*/ 9 h 86"/>
                    <a:gd name="T32" fmla="*/ 65 w 85"/>
                    <a:gd name="T33" fmla="*/ 10 h 86"/>
                    <a:gd name="T34" fmla="*/ 68 w 85"/>
                    <a:gd name="T35" fmla="*/ 12 h 86"/>
                    <a:gd name="T36" fmla="*/ 70 w 85"/>
                    <a:gd name="T37" fmla="*/ 18 h 86"/>
                    <a:gd name="T38" fmla="*/ 69 w 85"/>
                    <a:gd name="T39" fmla="*/ 21 h 86"/>
                    <a:gd name="T40" fmla="*/ 67 w 85"/>
                    <a:gd name="T41" fmla="*/ 19 h 86"/>
                    <a:gd name="T42" fmla="*/ 61 w 85"/>
                    <a:gd name="T43" fmla="*/ 19 h 86"/>
                    <a:gd name="T44" fmla="*/ 65 w 85"/>
                    <a:gd name="T45" fmla="*/ 21 h 86"/>
                    <a:gd name="T46" fmla="*/ 56 w 85"/>
                    <a:gd name="T47" fmla="*/ 25 h 86"/>
                    <a:gd name="T48" fmla="*/ 52 w 85"/>
                    <a:gd name="T49" fmla="*/ 28 h 86"/>
                    <a:gd name="T50" fmla="*/ 46 w 85"/>
                    <a:gd name="T51" fmla="*/ 33 h 86"/>
                    <a:gd name="T52" fmla="*/ 49 w 85"/>
                    <a:gd name="T53" fmla="*/ 51 h 86"/>
                    <a:gd name="T54" fmla="*/ 54 w 85"/>
                    <a:gd name="T55" fmla="*/ 52 h 86"/>
                    <a:gd name="T56" fmla="*/ 59 w 85"/>
                    <a:gd name="T57" fmla="*/ 54 h 86"/>
                    <a:gd name="T58" fmla="*/ 66 w 85"/>
                    <a:gd name="T59" fmla="*/ 58 h 86"/>
                    <a:gd name="T60" fmla="*/ 71 w 85"/>
                    <a:gd name="T61" fmla="*/ 62 h 86"/>
                    <a:gd name="T62" fmla="*/ 77 w 85"/>
                    <a:gd name="T63" fmla="*/ 64 h 86"/>
                    <a:gd name="T64" fmla="*/ 49 w 85"/>
                    <a:gd name="T65" fmla="*/ 75 h 86"/>
                    <a:gd name="T66" fmla="*/ 0 w 85"/>
                    <a:gd name="T67" fmla="*/ 36 h 86"/>
                    <a:gd name="T68" fmla="*/ 1 w 85"/>
                    <a:gd name="T69" fmla="*/ 54 h 86"/>
                    <a:gd name="T70" fmla="*/ 9 w 85"/>
                    <a:gd name="T71" fmla="*/ 69 h 86"/>
                    <a:gd name="T72" fmla="*/ 27 w 85"/>
                    <a:gd name="T73" fmla="*/ 83 h 86"/>
                    <a:gd name="T74" fmla="*/ 43 w 85"/>
                    <a:gd name="T75" fmla="*/ 68 h 86"/>
                    <a:gd name="T76" fmla="*/ 42 w 85"/>
                    <a:gd name="T77" fmla="*/ 61 h 86"/>
                    <a:gd name="T78" fmla="*/ 44 w 85"/>
                    <a:gd name="T79" fmla="*/ 55 h 86"/>
                    <a:gd name="T80" fmla="*/ 39 w 85"/>
                    <a:gd name="T81" fmla="*/ 53 h 86"/>
                    <a:gd name="T82" fmla="*/ 33 w 85"/>
                    <a:gd name="T83" fmla="*/ 49 h 86"/>
                    <a:gd name="T84" fmla="*/ 24 w 85"/>
                    <a:gd name="T85" fmla="*/ 46 h 86"/>
                    <a:gd name="T86" fmla="*/ 21 w 85"/>
                    <a:gd name="T87" fmla="*/ 38 h 86"/>
                    <a:gd name="T88" fmla="*/ 18 w 85"/>
                    <a:gd name="T89" fmla="*/ 37 h 86"/>
                    <a:gd name="T90" fmla="*/ 18 w 85"/>
                    <a:gd name="T91" fmla="*/ 39 h 86"/>
                    <a:gd name="T92" fmla="*/ 15 w 85"/>
                    <a:gd name="T93" fmla="*/ 32 h 86"/>
                    <a:gd name="T94" fmla="*/ 15 w 85"/>
                    <a:gd name="T95" fmla="*/ 25 h 86"/>
                    <a:gd name="T96" fmla="*/ 19 w 85"/>
                    <a:gd name="T97" fmla="*/ 17 h 86"/>
                    <a:gd name="T98" fmla="*/ 18 w 85"/>
                    <a:gd name="T99" fmla="*/ 12 h 86"/>
                    <a:gd name="T100" fmla="*/ 38 w 85"/>
                    <a:gd name="T101" fmla="*/ 3 h 86"/>
                    <a:gd name="T102" fmla="*/ 45 w 85"/>
                    <a:gd name="T103" fmla="*/ 0 h 86"/>
                    <a:gd name="T104" fmla="*/ 26 w 85"/>
                    <a:gd name="T105" fmla="*/ 3 h 86"/>
                    <a:gd name="T106" fmla="*/ 12 w 85"/>
                    <a:gd name="T107" fmla="*/ 13 h 86"/>
                    <a:gd name="T108" fmla="*/ 3 w 85"/>
                    <a:gd name="T109" fmla="*/ 27 h 86"/>
                    <a:gd name="T110" fmla="*/ 45 w 85"/>
                    <a:gd name="T111" fmla="*/ 54 h 86"/>
                    <a:gd name="T112" fmla="*/ 39 w 85"/>
                    <a:gd name="T113" fmla="*/ 47 h 86"/>
                    <a:gd name="T114" fmla="*/ 38 w 85"/>
                    <a:gd name="T115" fmla="*/ 44 h 86"/>
                    <a:gd name="T116" fmla="*/ 30 w 85"/>
                    <a:gd name="T117" fmla="*/ 45 h 86"/>
                    <a:gd name="T118" fmla="*/ 34 w 85"/>
                    <a:gd name="T119" fmla="*/ 36 h 86"/>
                    <a:gd name="T120" fmla="*/ 42 w 85"/>
                    <a:gd name="T121" fmla="*/ 36 h 86"/>
                    <a:gd name="T122" fmla="*/ 44 w 85"/>
                    <a:gd name="T123" fmla="*/ 3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5" h="86">
                      <a:moveTo>
                        <a:pt x="45" y="85"/>
                      </a:moveTo>
                      <a:cubicBezTo>
                        <a:pt x="48" y="85"/>
                        <a:pt x="50" y="85"/>
                        <a:pt x="52" y="84"/>
                      </a:cubicBezTo>
                      <a:cubicBezTo>
                        <a:pt x="53" y="84"/>
                        <a:pt x="55" y="84"/>
                        <a:pt x="56" y="83"/>
                      </a:cubicBezTo>
                      <a:cubicBezTo>
                        <a:pt x="57" y="83"/>
                        <a:pt x="57" y="83"/>
                        <a:pt x="58" y="83"/>
                      </a:cubicBezTo>
                      <a:cubicBezTo>
                        <a:pt x="59" y="82"/>
                        <a:pt x="61" y="82"/>
                        <a:pt x="62" y="81"/>
                      </a:cubicBezTo>
                      <a:cubicBezTo>
                        <a:pt x="63" y="81"/>
                        <a:pt x="63" y="80"/>
                        <a:pt x="64" y="80"/>
                      </a:cubicBezTo>
                      <a:cubicBezTo>
                        <a:pt x="66" y="78"/>
                        <a:pt x="69" y="77"/>
                        <a:pt x="71" y="74"/>
                      </a:cubicBezTo>
                      <a:cubicBezTo>
                        <a:pt x="72" y="74"/>
                        <a:pt x="72" y="74"/>
                        <a:pt x="73" y="73"/>
                      </a:cubicBez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1"/>
                        <a:pt x="75" y="70"/>
                        <a:pt x="76" y="69"/>
                      </a:cubicBezTo>
                      <a:cubicBezTo>
                        <a:pt x="77" y="68"/>
                        <a:pt x="78" y="67"/>
                        <a:pt x="79" y="65"/>
                      </a:cubicBezTo>
                      <a:cubicBezTo>
                        <a:pt x="79" y="65"/>
                        <a:pt x="79" y="65"/>
                        <a:pt x="79" y="64"/>
                      </a:cubicBezTo>
                      <a:cubicBezTo>
                        <a:pt x="80" y="64"/>
                        <a:pt x="80" y="63"/>
                        <a:pt x="80" y="62"/>
                      </a:cubicBezTo>
                      <a:cubicBezTo>
                        <a:pt x="81" y="62"/>
                        <a:pt x="81" y="62"/>
                        <a:pt x="81" y="61"/>
                      </a:cubicBezTo>
                      <a:cubicBezTo>
                        <a:pt x="81" y="61"/>
                        <a:pt x="82" y="60"/>
                        <a:pt x="82" y="60"/>
                      </a:cubicBezTo>
                      <a:cubicBezTo>
                        <a:pt x="82" y="59"/>
                        <a:pt x="82" y="58"/>
                        <a:pt x="83" y="58"/>
                      </a:cubicBezTo>
                      <a:cubicBezTo>
                        <a:pt x="83" y="56"/>
                        <a:pt x="83" y="55"/>
                        <a:pt x="84" y="54"/>
                      </a:cubicBezTo>
                      <a:cubicBezTo>
                        <a:pt x="84" y="53"/>
                        <a:pt x="84" y="52"/>
                        <a:pt x="84" y="52"/>
                      </a:cubicBezTo>
                      <a:cubicBezTo>
                        <a:pt x="84" y="51"/>
                        <a:pt x="85" y="50"/>
                        <a:pt x="85" y="49"/>
                      </a:cubicBezTo>
                      <a:cubicBezTo>
                        <a:pt x="85" y="49"/>
                        <a:pt x="85" y="48"/>
                        <a:pt x="85" y="47"/>
                      </a:cubicBezTo>
                      <a:cubicBezTo>
                        <a:pt x="85" y="46"/>
                        <a:pt x="85" y="44"/>
                        <a:pt x="85" y="43"/>
                      </a:cubicBezTo>
                      <a:cubicBezTo>
                        <a:pt x="85" y="41"/>
                        <a:pt x="85" y="40"/>
                        <a:pt x="85" y="39"/>
                      </a:cubicBezTo>
                      <a:cubicBezTo>
                        <a:pt x="85" y="38"/>
                        <a:pt x="85" y="37"/>
                        <a:pt x="85" y="36"/>
                      </a:cubicBezTo>
                      <a:cubicBezTo>
                        <a:pt x="85" y="36"/>
                        <a:pt x="84" y="35"/>
                        <a:pt x="84" y="34"/>
                      </a:cubicBezTo>
                      <a:cubicBezTo>
                        <a:pt x="84" y="34"/>
                        <a:pt x="84" y="33"/>
                        <a:pt x="84" y="32"/>
                      </a:cubicBezTo>
                      <a:cubicBezTo>
                        <a:pt x="83" y="31"/>
                        <a:pt x="83" y="30"/>
                        <a:pt x="83" y="28"/>
                      </a:cubicBezTo>
                      <a:cubicBezTo>
                        <a:pt x="82" y="28"/>
                        <a:pt x="82" y="28"/>
                        <a:pt x="82" y="27"/>
                      </a:cubicBezTo>
                      <a:cubicBezTo>
                        <a:pt x="82" y="26"/>
                        <a:pt x="81" y="25"/>
                        <a:pt x="81" y="24"/>
                      </a:cubicBezTo>
                      <a:cubicBezTo>
                        <a:pt x="81" y="24"/>
                        <a:pt x="81" y="24"/>
                        <a:pt x="80" y="23"/>
                      </a:cubicBezTo>
                      <a:cubicBezTo>
                        <a:pt x="80" y="23"/>
                        <a:pt x="80" y="22"/>
                        <a:pt x="79" y="22"/>
                      </a:cubicBezTo>
                      <a:cubicBezTo>
                        <a:pt x="78" y="20"/>
                        <a:pt x="77" y="18"/>
                        <a:pt x="76" y="17"/>
                      </a:cubicBezTo>
                      <a:cubicBezTo>
                        <a:pt x="75" y="16"/>
                        <a:pt x="75" y="15"/>
                        <a:pt x="74" y="14"/>
                      </a:cubicBezTo>
                      <a:cubicBezTo>
                        <a:pt x="74" y="14"/>
                        <a:pt x="73" y="13"/>
                        <a:pt x="73" y="13"/>
                      </a:cubicBezTo>
                      <a:cubicBezTo>
                        <a:pt x="72" y="12"/>
                        <a:pt x="72" y="12"/>
                        <a:pt x="71" y="11"/>
                      </a:cubicBezTo>
                      <a:cubicBezTo>
                        <a:pt x="70" y="10"/>
                        <a:pt x="69" y="10"/>
                        <a:pt x="68" y="9"/>
                      </a:cubicBezTo>
                      <a:cubicBezTo>
                        <a:pt x="67" y="8"/>
                        <a:pt x="65" y="7"/>
                        <a:pt x="64" y="6"/>
                      </a:cubicBezTo>
                      <a:cubicBezTo>
                        <a:pt x="63" y="6"/>
                        <a:pt x="63" y="5"/>
                        <a:pt x="62" y="5"/>
                      </a:cubicBezTo>
                      <a:cubicBezTo>
                        <a:pt x="62" y="5"/>
                        <a:pt x="61" y="5"/>
                        <a:pt x="61" y="5"/>
                      </a:cubicBezTo>
                      <a:cubicBezTo>
                        <a:pt x="61" y="4"/>
                        <a:pt x="60" y="4"/>
                        <a:pt x="60" y="4"/>
                      </a:cubicBezTo>
                      <a:cubicBezTo>
                        <a:pt x="60" y="4"/>
                        <a:pt x="60" y="4"/>
                        <a:pt x="60" y="4"/>
                      </a:cubicBezTo>
                      <a:cubicBezTo>
                        <a:pt x="59" y="4"/>
                        <a:pt x="59" y="3"/>
                        <a:pt x="58" y="3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5" y="2"/>
                        <a:pt x="54" y="2"/>
                        <a:pt x="52" y="1"/>
                      </a:cubicBezTo>
                      <a:cubicBezTo>
                        <a:pt x="52" y="1"/>
                        <a:pt x="51" y="1"/>
                        <a:pt x="51" y="1"/>
                      </a:cubicBezTo>
                      <a:cubicBezTo>
                        <a:pt x="51" y="1"/>
                        <a:pt x="50" y="1"/>
                        <a:pt x="50" y="1"/>
                      </a:cubicBezTo>
                      <a:cubicBezTo>
                        <a:pt x="49" y="1"/>
                        <a:pt x="47" y="0"/>
                        <a:pt x="45" y="0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7" y="3"/>
                        <a:pt x="49" y="3"/>
                        <a:pt x="51" y="3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8" y="5"/>
                        <a:pt x="49" y="5"/>
                        <a:pt x="49" y="5"/>
                      </a:cubicBezTo>
                      <a:cubicBezTo>
                        <a:pt x="50" y="5"/>
                        <a:pt x="51" y="5"/>
                        <a:pt x="51" y="5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1" y="4"/>
                        <a:pt x="52" y="4"/>
                        <a:pt x="52" y="4"/>
                      </a:cubicBezTo>
                      <a:cubicBezTo>
                        <a:pt x="52" y="4"/>
                        <a:pt x="53" y="4"/>
                        <a:pt x="53" y="4"/>
                      </a:cubicBezTo>
                      <a:cubicBezTo>
                        <a:pt x="53" y="4"/>
                        <a:pt x="53" y="4"/>
                        <a:pt x="53" y="5"/>
                      </a:cubicBezTo>
                      <a:cubicBezTo>
                        <a:pt x="53" y="5"/>
                        <a:pt x="54" y="5"/>
                        <a:pt x="54" y="4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5" y="4"/>
                        <a:pt x="55" y="5"/>
                        <a:pt x="56" y="5"/>
                      </a:cubicBezTo>
                      <a:cubicBezTo>
                        <a:pt x="57" y="5"/>
                        <a:pt x="58" y="6"/>
                        <a:pt x="59" y="6"/>
                      </a:cubicBezTo>
                      <a:cubicBezTo>
                        <a:pt x="59" y="6"/>
                        <a:pt x="58" y="6"/>
                        <a:pt x="58" y="6"/>
                      </a:cubicBezTo>
                      <a:cubicBezTo>
                        <a:pt x="58" y="6"/>
                        <a:pt x="58" y="6"/>
                        <a:pt x="57" y="6"/>
                      </a:cubicBezTo>
                      <a:cubicBezTo>
                        <a:pt x="57" y="6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8"/>
                      </a:cubicBezTo>
                      <a:cubicBezTo>
                        <a:pt x="59" y="9"/>
                        <a:pt x="58" y="8"/>
                        <a:pt x="58" y="8"/>
                      </a:cubicBezTo>
                      <a:cubicBezTo>
                        <a:pt x="57" y="8"/>
                        <a:pt x="56" y="9"/>
                        <a:pt x="55" y="8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55" y="7"/>
                      </a:cubicBezTo>
                      <a:cubicBezTo>
                        <a:pt x="55" y="7"/>
                        <a:pt x="55" y="8"/>
                        <a:pt x="54" y="8"/>
                      </a:cubicBezTo>
                      <a:cubicBezTo>
                        <a:pt x="54" y="8"/>
                        <a:pt x="54" y="8"/>
                        <a:pt x="53" y="8"/>
                      </a:cubicBezTo>
                      <a:cubicBezTo>
                        <a:pt x="53" y="8"/>
                        <a:pt x="52" y="8"/>
                        <a:pt x="52" y="9"/>
                      </a:cubicBezTo>
                      <a:cubicBezTo>
                        <a:pt x="52" y="9"/>
                        <a:pt x="51" y="9"/>
                        <a:pt x="51" y="9"/>
                      </a:cubicBezTo>
                      <a:cubicBezTo>
                        <a:pt x="51" y="9"/>
                        <a:pt x="50" y="9"/>
                        <a:pt x="49" y="9"/>
                      </a:cubicBezTo>
                      <a:cubicBezTo>
                        <a:pt x="49" y="10"/>
                        <a:pt x="48" y="10"/>
                        <a:pt x="48" y="10"/>
                      </a:cubicBezTo>
                      <a:cubicBezTo>
                        <a:pt x="48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2"/>
                        <a:pt x="47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9" y="13"/>
                        <a:pt x="50" y="14"/>
                        <a:pt x="50" y="14"/>
                      </a:cubicBezTo>
                      <a:cubicBezTo>
                        <a:pt x="51" y="14"/>
                        <a:pt x="51" y="14"/>
                        <a:pt x="52" y="14"/>
                      </a:cubicBezTo>
                      <a:cubicBezTo>
                        <a:pt x="52" y="14"/>
                        <a:pt x="53" y="14"/>
                        <a:pt x="53" y="15"/>
                      </a:cubicBezTo>
                      <a:cubicBezTo>
                        <a:pt x="53" y="15"/>
                        <a:pt x="52" y="15"/>
                        <a:pt x="52" y="16"/>
                      </a:cubicBezTo>
                      <a:cubicBezTo>
                        <a:pt x="53" y="16"/>
                        <a:pt x="52" y="16"/>
                        <a:pt x="52" y="17"/>
                      </a:cubicBezTo>
                      <a:cubicBezTo>
                        <a:pt x="52" y="17"/>
                        <a:pt x="53" y="18"/>
                        <a:pt x="53" y="18"/>
                      </a:cubicBezTo>
                      <a:cubicBezTo>
                        <a:pt x="53" y="18"/>
                        <a:pt x="54" y="17"/>
                        <a:pt x="54" y="17"/>
                      </a:cubicBezTo>
                      <a:cubicBezTo>
                        <a:pt x="54" y="16"/>
                        <a:pt x="54" y="15"/>
                        <a:pt x="55" y="15"/>
                      </a:cubicBezTo>
                      <a:cubicBezTo>
                        <a:pt x="57" y="15"/>
                        <a:pt x="59" y="14"/>
                        <a:pt x="59" y="12"/>
                      </a:cubicBezTo>
                      <a:cubicBezTo>
                        <a:pt x="59" y="12"/>
                        <a:pt x="58" y="11"/>
                        <a:pt x="59" y="11"/>
                      </a:cubicBezTo>
                      <a:cubicBezTo>
                        <a:pt x="59" y="11"/>
                        <a:pt x="59" y="10"/>
                        <a:pt x="59" y="10"/>
                      </a:cubicBezTo>
                      <a:cubicBezTo>
                        <a:pt x="59" y="10"/>
                        <a:pt x="59" y="10"/>
                        <a:pt x="60" y="10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60" y="9"/>
                        <a:pt x="61" y="9"/>
                        <a:pt x="61" y="9"/>
                      </a:cubicBezTo>
                      <a:cubicBezTo>
                        <a:pt x="61" y="9"/>
                        <a:pt x="62" y="9"/>
                        <a:pt x="62" y="9"/>
                      </a:cubicBezTo>
                      <a:cubicBezTo>
                        <a:pt x="62" y="9"/>
                        <a:pt x="63" y="9"/>
                        <a:pt x="63" y="9"/>
                      </a:cubicBezTo>
                      <a:cubicBezTo>
                        <a:pt x="63" y="9"/>
                        <a:pt x="64" y="9"/>
                        <a:pt x="64" y="10"/>
                      </a:cubicBezTo>
                      <a:cubicBezTo>
                        <a:pt x="64" y="10"/>
                        <a:pt x="64" y="10"/>
                        <a:pt x="65" y="10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4" y="12"/>
                        <a:pt x="65" y="12"/>
                        <a:pt x="65" y="12"/>
                      </a:cubicBezTo>
                      <a:cubicBezTo>
                        <a:pt x="65" y="12"/>
                        <a:pt x="66" y="12"/>
                        <a:pt x="66" y="12"/>
                      </a:cubicBezTo>
                      <a:cubicBezTo>
                        <a:pt x="66" y="11"/>
                        <a:pt x="67" y="11"/>
                        <a:pt x="67" y="11"/>
                      </a:cubicBezTo>
                      <a:cubicBezTo>
                        <a:pt x="67" y="11"/>
                        <a:pt x="68" y="12"/>
                        <a:pt x="68" y="12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8" y="13"/>
                        <a:pt x="68" y="13"/>
                        <a:pt x="68" y="14"/>
                      </a:cubicBezTo>
                      <a:cubicBezTo>
                        <a:pt x="68" y="15"/>
                        <a:pt x="69" y="14"/>
                        <a:pt x="70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0" y="16"/>
                        <a:pt x="71" y="16"/>
                        <a:pt x="71" y="16"/>
                      </a:cubicBezTo>
                      <a:cubicBezTo>
                        <a:pt x="71" y="17"/>
                        <a:pt x="70" y="17"/>
                        <a:pt x="70" y="18"/>
                      </a:cubicBezTo>
                      <a:cubicBezTo>
                        <a:pt x="70" y="18"/>
                        <a:pt x="70" y="18"/>
                        <a:pt x="70" y="19"/>
                      </a:cubicBezTo>
                      <a:cubicBezTo>
                        <a:pt x="70" y="19"/>
                        <a:pt x="71" y="19"/>
                        <a:pt x="71" y="19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21"/>
                        <a:pt x="71" y="21"/>
                        <a:pt x="71" y="21"/>
                      </a:cubicBezTo>
                      <a:cubicBezTo>
                        <a:pt x="70" y="21"/>
                        <a:pt x="70" y="21"/>
                        <a:pt x="70" y="21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9" y="21"/>
                        <a:pt x="68" y="21"/>
                        <a:pt x="68" y="21"/>
                      </a:cubicBezTo>
                      <a:cubicBezTo>
                        <a:pt x="68" y="21"/>
                        <a:pt x="67" y="21"/>
                        <a:pt x="67" y="20"/>
                      </a:cubicBezTo>
                      <a:cubicBezTo>
                        <a:pt x="67" y="20"/>
                        <a:pt x="68" y="19"/>
                        <a:pt x="69" y="18"/>
                      </a:cubicBezTo>
                      <a:cubicBezTo>
                        <a:pt x="69" y="18"/>
                        <a:pt x="69" y="18"/>
                        <a:pt x="69" y="18"/>
                      </a:cubicBezTo>
                      <a:cubicBezTo>
                        <a:pt x="69" y="17"/>
                        <a:pt x="68" y="18"/>
                        <a:pt x="68" y="18"/>
                      </a:cubicBezTo>
                      <a:cubicBezTo>
                        <a:pt x="68" y="18"/>
                        <a:pt x="67" y="18"/>
                        <a:pt x="67" y="19"/>
                      </a:cubicBezTo>
                      <a:cubicBezTo>
                        <a:pt x="66" y="19"/>
                        <a:pt x="65" y="18"/>
                        <a:pt x="64" y="19"/>
                      </a:cubicBezTo>
                      <a:cubicBezTo>
                        <a:pt x="64" y="19"/>
                        <a:pt x="65" y="19"/>
                        <a:pt x="65" y="19"/>
                      </a:cubicBezTo>
                      <a:cubicBezTo>
                        <a:pt x="65" y="19"/>
                        <a:pt x="64" y="20"/>
                        <a:pt x="64" y="19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4" y="19"/>
                        <a:pt x="63" y="18"/>
                        <a:pt x="62" y="19"/>
                      </a:cubicBezTo>
                      <a:cubicBezTo>
                        <a:pt x="62" y="19"/>
                        <a:pt x="61" y="19"/>
                        <a:pt x="61" y="19"/>
                      </a:cubicBezTo>
                      <a:cubicBezTo>
                        <a:pt x="62" y="20"/>
                        <a:pt x="63" y="19"/>
                        <a:pt x="63" y="20"/>
                      </a:cubicBezTo>
                      <a:cubicBezTo>
                        <a:pt x="63" y="20"/>
                        <a:pt x="62" y="21"/>
                        <a:pt x="62" y="21"/>
                      </a:cubicBezTo>
                      <a:cubicBezTo>
                        <a:pt x="62" y="22"/>
                        <a:pt x="62" y="22"/>
                        <a:pt x="63" y="22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4" y="22"/>
                        <a:pt x="65" y="21"/>
                        <a:pt x="65" y="21"/>
                      </a:cubicBezTo>
                      <a:cubicBezTo>
                        <a:pt x="66" y="22"/>
                        <a:pt x="65" y="22"/>
                        <a:pt x="64" y="23"/>
                      </a:cubicBezTo>
                      <a:cubicBezTo>
                        <a:pt x="63" y="23"/>
                        <a:pt x="62" y="23"/>
                        <a:pt x="62" y="23"/>
                      </a:cubicBezTo>
                      <a:cubicBezTo>
                        <a:pt x="61" y="23"/>
                        <a:pt x="60" y="25"/>
                        <a:pt x="60" y="24"/>
                      </a:cubicBezTo>
                      <a:cubicBezTo>
                        <a:pt x="60" y="23"/>
                        <a:pt x="61" y="23"/>
                        <a:pt x="61" y="23"/>
                      </a:cubicBezTo>
                      <a:cubicBezTo>
                        <a:pt x="60" y="23"/>
                        <a:pt x="59" y="23"/>
                        <a:pt x="59" y="23"/>
                      </a:cubicBezTo>
                      <a:cubicBezTo>
                        <a:pt x="58" y="24"/>
                        <a:pt x="56" y="24"/>
                        <a:pt x="56" y="25"/>
                      </a:cubicBezTo>
                      <a:cubicBezTo>
                        <a:pt x="56" y="25"/>
                        <a:pt x="56" y="26"/>
                        <a:pt x="56" y="26"/>
                      </a:cubicBezTo>
                      <a:cubicBezTo>
                        <a:pt x="56" y="26"/>
                        <a:pt x="55" y="26"/>
                        <a:pt x="55" y="26"/>
                      </a:cubicBezTo>
                      <a:cubicBezTo>
                        <a:pt x="55" y="26"/>
                        <a:pt x="54" y="26"/>
                        <a:pt x="54" y="26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53" y="27"/>
                        <a:pt x="53" y="27"/>
                        <a:pt x="52" y="28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1" y="28"/>
                        <a:pt x="51" y="29"/>
                        <a:pt x="51" y="29"/>
                      </a:cubicBezTo>
                      <a:cubicBezTo>
                        <a:pt x="51" y="29"/>
                        <a:pt x="50" y="29"/>
                        <a:pt x="50" y="29"/>
                      </a:cubicBezTo>
                      <a:cubicBezTo>
                        <a:pt x="50" y="29"/>
                        <a:pt x="50" y="30"/>
                        <a:pt x="50" y="31"/>
                      </a:cubicBezTo>
                      <a:cubicBezTo>
                        <a:pt x="50" y="31"/>
                        <a:pt x="49" y="31"/>
                        <a:pt x="48" y="32"/>
                      </a:cubicBezTo>
                      <a:cubicBezTo>
                        <a:pt x="48" y="32"/>
                        <a:pt x="48" y="32"/>
                        <a:pt x="47" y="32"/>
                      </a:cubicBezTo>
                      <a:cubicBezTo>
                        <a:pt x="47" y="33"/>
                        <a:pt x="46" y="33"/>
                        <a:pt x="46" y="33"/>
                      </a:cubicBezTo>
                      <a:cubicBezTo>
                        <a:pt x="46" y="33"/>
                        <a:pt x="46" y="33"/>
                        <a:pt x="45" y="34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cubicBezTo>
                        <a:pt x="46" y="52"/>
                        <a:pt x="46" y="52"/>
                        <a:pt x="47" y="52"/>
                      </a:cubicBezTo>
                      <a:cubicBezTo>
                        <a:pt x="47" y="51"/>
                        <a:pt x="48" y="52"/>
                        <a:pt x="48" y="51"/>
                      </a:cubicBezTo>
                      <a:cubicBezTo>
                        <a:pt x="49" y="51"/>
                        <a:pt x="49" y="51"/>
                        <a:pt x="49" y="51"/>
                      </a:cubicBezTo>
                      <a:cubicBezTo>
                        <a:pt x="49" y="51"/>
                        <a:pt x="49" y="50"/>
                        <a:pt x="50" y="51"/>
                      </a:cubicBezTo>
                      <a:cubicBezTo>
                        <a:pt x="50" y="51"/>
                        <a:pt x="49" y="51"/>
                        <a:pt x="50" y="52"/>
                      </a:cubicBezTo>
                      <a:cubicBezTo>
                        <a:pt x="50" y="52"/>
                        <a:pt x="51" y="51"/>
                        <a:pt x="51" y="51"/>
                      </a:cubicBezTo>
                      <a:cubicBezTo>
                        <a:pt x="51" y="51"/>
                        <a:pt x="52" y="51"/>
                        <a:pt x="52" y="51"/>
                      </a:cubicBezTo>
                      <a:cubicBezTo>
                        <a:pt x="52" y="52"/>
                        <a:pt x="52" y="52"/>
                        <a:pt x="53" y="52"/>
                      </a:cubicBezTo>
                      <a:cubicBezTo>
                        <a:pt x="53" y="52"/>
                        <a:pt x="53" y="52"/>
                        <a:pt x="54" y="52"/>
                      </a:cubicBezTo>
                      <a:cubicBezTo>
                        <a:pt x="54" y="52"/>
                        <a:pt x="55" y="52"/>
                        <a:pt x="55" y="52"/>
                      </a:cubicBezTo>
                      <a:cubicBezTo>
                        <a:pt x="55" y="52"/>
                        <a:pt x="56" y="52"/>
                        <a:pt x="56" y="52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9" y="53"/>
                        <a:pt x="59" y="53"/>
                        <a:pt x="59" y="54"/>
                      </a:cubicBezTo>
                      <a:cubicBezTo>
                        <a:pt x="59" y="54"/>
                        <a:pt x="59" y="54"/>
                        <a:pt x="60" y="54"/>
                      </a:cubicBezTo>
                      <a:cubicBezTo>
                        <a:pt x="60" y="54"/>
                        <a:pt x="60" y="55"/>
                        <a:pt x="60" y="55"/>
                      </a:cubicBezTo>
                      <a:cubicBezTo>
                        <a:pt x="61" y="55"/>
                        <a:pt x="62" y="56"/>
                        <a:pt x="62" y="56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6"/>
                        <a:pt x="65" y="56"/>
                        <a:pt x="66" y="57"/>
                      </a:cubicBezTo>
                      <a:cubicBezTo>
                        <a:pt x="66" y="57"/>
                        <a:pt x="66" y="57"/>
                        <a:pt x="66" y="58"/>
                      </a:cubicBezTo>
                      <a:cubicBezTo>
                        <a:pt x="67" y="58"/>
                        <a:pt x="66" y="58"/>
                        <a:pt x="67" y="59"/>
                      </a:cubicBezTo>
                      <a:cubicBezTo>
                        <a:pt x="67" y="59"/>
                        <a:pt x="68" y="59"/>
                        <a:pt x="67" y="60"/>
                      </a:cubicBezTo>
                      <a:cubicBezTo>
                        <a:pt x="67" y="61"/>
                        <a:pt x="68" y="61"/>
                        <a:pt x="68" y="61"/>
                      </a:cubicBezTo>
                      <a:cubicBezTo>
                        <a:pt x="68" y="61"/>
                        <a:pt x="69" y="62"/>
                        <a:pt x="69" y="62"/>
                      </a:cubicBezTo>
                      <a:cubicBezTo>
                        <a:pt x="69" y="62"/>
                        <a:pt x="69" y="62"/>
                        <a:pt x="69" y="62"/>
                      </a:cubicBezTo>
                      <a:cubicBezTo>
                        <a:pt x="70" y="62"/>
                        <a:pt x="70" y="62"/>
                        <a:pt x="71" y="62"/>
                      </a:cubicBezTo>
                      <a:cubicBezTo>
                        <a:pt x="71" y="62"/>
                        <a:pt x="71" y="62"/>
                        <a:pt x="72" y="62"/>
                      </a:cubicBezTo>
                      <a:cubicBezTo>
                        <a:pt x="72" y="62"/>
                        <a:pt x="72" y="63"/>
                        <a:pt x="72" y="63"/>
                      </a:cubicBezTo>
                      <a:cubicBezTo>
                        <a:pt x="72" y="63"/>
                        <a:pt x="73" y="63"/>
                        <a:pt x="73" y="63"/>
                      </a:cubicBezTo>
                      <a:cubicBezTo>
                        <a:pt x="74" y="63"/>
                        <a:pt x="74" y="63"/>
                        <a:pt x="75" y="63"/>
                      </a:cubicBezTo>
                      <a:cubicBezTo>
                        <a:pt x="75" y="63"/>
                        <a:pt x="75" y="63"/>
                        <a:pt x="75" y="63"/>
                      </a:cubicBezTo>
                      <a:cubicBezTo>
                        <a:pt x="76" y="63"/>
                        <a:pt x="76" y="64"/>
                        <a:pt x="77" y="64"/>
                      </a:cubicBezTo>
                      <a:cubicBezTo>
                        <a:pt x="71" y="73"/>
                        <a:pt x="62" y="80"/>
                        <a:pt x="52" y="82"/>
                      </a:cubicBezTo>
                      <a:cubicBezTo>
                        <a:pt x="52" y="82"/>
                        <a:pt x="52" y="81"/>
                        <a:pt x="52" y="81"/>
                      </a:cubicBezTo>
                      <a:cubicBezTo>
                        <a:pt x="52" y="80"/>
                        <a:pt x="52" y="79"/>
                        <a:pt x="52" y="79"/>
                      </a:cubicBezTo>
                      <a:cubicBezTo>
                        <a:pt x="52" y="78"/>
                        <a:pt x="52" y="77"/>
                        <a:pt x="51" y="77"/>
                      </a:cubicBezTo>
                      <a:cubicBezTo>
                        <a:pt x="51" y="76"/>
                        <a:pt x="50" y="76"/>
                        <a:pt x="50" y="75"/>
                      </a:cubicBezTo>
                      <a:cubicBezTo>
                        <a:pt x="49" y="75"/>
                        <a:pt x="49" y="75"/>
                        <a:pt x="49" y="75"/>
                      </a:cubicBezTo>
                      <a:cubicBezTo>
                        <a:pt x="48" y="75"/>
                        <a:pt x="46" y="74"/>
                        <a:pt x="46" y="73"/>
                      </a:cubicBezTo>
                      <a:cubicBezTo>
                        <a:pt x="46" y="73"/>
                        <a:pt x="46" y="73"/>
                        <a:pt x="46" y="72"/>
                      </a:cubicBezTo>
                      <a:cubicBezTo>
                        <a:pt x="46" y="72"/>
                        <a:pt x="46" y="72"/>
                        <a:pt x="45" y="72"/>
                      </a:cubicBezTo>
                      <a:lnTo>
                        <a:pt x="45" y="85"/>
                      </a:lnTo>
                      <a:close/>
                      <a:moveTo>
                        <a:pt x="1" y="34"/>
                      </a:moveTo>
                      <a:cubicBezTo>
                        <a:pt x="1" y="35"/>
                        <a:pt x="0" y="36"/>
                        <a:pt x="0" y="36"/>
                      </a:cubicBezTo>
                      <a:cubicBezTo>
                        <a:pt x="0" y="37"/>
                        <a:pt x="0" y="38"/>
                        <a:pt x="0" y="39"/>
                      </a:cubicBezTo>
                      <a:cubicBezTo>
                        <a:pt x="0" y="40"/>
                        <a:pt x="0" y="41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0" y="48"/>
                        <a:pt x="0" y="49"/>
                        <a:pt x="0" y="49"/>
                      </a:cubicBezTo>
                      <a:cubicBezTo>
                        <a:pt x="0" y="50"/>
                        <a:pt x="1" y="51"/>
                        <a:pt x="1" y="52"/>
                      </a:cubicBezTo>
                      <a:cubicBezTo>
                        <a:pt x="1" y="52"/>
                        <a:pt x="1" y="53"/>
                        <a:pt x="1" y="54"/>
                      </a:cubicBezTo>
                      <a:cubicBezTo>
                        <a:pt x="2" y="55"/>
                        <a:pt x="2" y="56"/>
                        <a:pt x="2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3" y="60"/>
                        <a:pt x="4" y="61"/>
                        <a:pt x="4" y="61"/>
                      </a:cubicBezTo>
                      <a:cubicBezTo>
                        <a:pt x="4" y="62"/>
                        <a:pt x="4" y="62"/>
                        <a:pt x="5" y="62"/>
                      </a:cubicBezTo>
                      <a:cubicBezTo>
                        <a:pt x="5" y="63"/>
                        <a:pt x="5" y="64"/>
                        <a:pt x="5" y="64"/>
                      </a:cubicBezTo>
                      <a:cubicBezTo>
                        <a:pt x="7" y="66"/>
                        <a:pt x="8" y="68"/>
                        <a:pt x="9" y="69"/>
                      </a:cubicBezTo>
                      <a:cubicBezTo>
                        <a:pt x="10" y="70"/>
                        <a:pt x="10" y="71"/>
                        <a:pt x="11" y="72"/>
                      </a:cubicBezTo>
                      <a:cubicBezTo>
                        <a:pt x="11" y="72"/>
                        <a:pt x="12" y="73"/>
                        <a:pt x="12" y="73"/>
                      </a:cubicBezTo>
                      <a:cubicBezTo>
                        <a:pt x="13" y="74"/>
                        <a:pt x="13" y="74"/>
                        <a:pt x="14" y="74"/>
                      </a:cubicBezTo>
                      <a:cubicBezTo>
                        <a:pt x="16" y="77"/>
                        <a:pt x="19" y="78"/>
                        <a:pt x="21" y="80"/>
                      </a:cubicBezTo>
                      <a:cubicBezTo>
                        <a:pt x="22" y="80"/>
                        <a:pt x="22" y="81"/>
                        <a:pt x="23" y="81"/>
                      </a:cubicBezTo>
                      <a:cubicBezTo>
                        <a:pt x="24" y="82"/>
                        <a:pt x="26" y="82"/>
                        <a:pt x="27" y="83"/>
                      </a:cubicBezTo>
                      <a:cubicBezTo>
                        <a:pt x="27" y="83"/>
                        <a:pt x="28" y="83"/>
                        <a:pt x="29" y="83"/>
                      </a:cubicBezTo>
                      <a:cubicBezTo>
                        <a:pt x="33" y="85"/>
                        <a:pt x="38" y="86"/>
                        <a:pt x="42" y="86"/>
                      </a:cubicBezTo>
                      <a:cubicBezTo>
                        <a:pt x="43" y="86"/>
                        <a:pt x="44" y="86"/>
                        <a:pt x="45" y="85"/>
                      </a:cubicBezTo>
                      <a:cubicBezTo>
                        <a:pt x="45" y="72"/>
                        <a:pt x="45" y="72"/>
                        <a:pt x="45" y="72"/>
                      </a:cubicBez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44" y="70"/>
                        <a:pt x="44" y="69"/>
                        <a:pt x="43" y="68"/>
                      </a:cubicBezTo>
                      <a:cubicBezTo>
                        <a:pt x="43" y="68"/>
                        <a:pt x="43" y="67"/>
                        <a:pt x="42" y="67"/>
                      </a:cubicBezTo>
                      <a:cubicBezTo>
                        <a:pt x="42" y="67"/>
                        <a:pt x="42" y="66"/>
                        <a:pt x="42" y="66"/>
                      </a:cubicBezTo>
                      <a:cubicBezTo>
                        <a:pt x="41" y="66"/>
                        <a:pt x="41" y="65"/>
                        <a:pt x="41" y="65"/>
                      </a:cubicBezTo>
                      <a:cubicBezTo>
                        <a:pt x="41" y="64"/>
                        <a:pt x="42" y="64"/>
                        <a:pt x="42" y="64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1" y="62"/>
                        <a:pt x="42" y="62"/>
                        <a:pt x="42" y="61"/>
                      </a:cubicBezTo>
                      <a:cubicBezTo>
                        <a:pt x="42" y="61"/>
                        <a:pt x="42" y="61"/>
                        <a:pt x="42" y="60"/>
                      </a:cubicBezTo>
                      <a:cubicBezTo>
                        <a:pt x="42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4" y="59"/>
                        <a:pt x="44" y="58"/>
                        <a:pt x="44" y="58"/>
                      </a:cubicBezTo>
                      <a:cubicBezTo>
                        <a:pt x="45" y="58"/>
                        <a:pt x="45" y="56"/>
                        <a:pt x="44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44" y="54"/>
                        <a:pt x="44" y="53"/>
                        <a:pt x="43" y="53"/>
                      </a:cubicBezTo>
                      <a:cubicBezTo>
                        <a:pt x="43" y="53"/>
                        <a:pt x="43" y="54"/>
                        <a:pt x="42" y="54"/>
                      </a:cubicBezTo>
                      <a:cubicBezTo>
                        <a:pt x="42" y="54"/>
                        <a:pt x="42" y="55"/>
                        <a:pt x="42" y="55"/>
                      </a:cubicBezTo>
                      <a:cubicBezTo>
                        <a:pt x="41" y="55"/>
                        <a:pt x="41" y="54"/>
                        <a:pt x="41" y="54"/>
                      </a:cubicBezTo>
                      <a:cubicBezTo>
                        <a:pt x="40" y="54"/>
                        <a:pt x="40" y="54"/>
                        <a:pt x="40" y="54"/>
                      </a:cubicBezTo>
                      <a:cubicBezTo>
                        <a:pt x="39" y="54"/>
                        <a:pt x="39" y="53"/>
                        <a:pt x="39" y="53"/>
                      </a:cubicBezTo>
                      <a:cubicBezTo>
                        <a:pt x="38" y="53"/>
                        <a:pt x="38" y="53"/>
                        <a:pt x="38" y="52"/>
                      </a:cubicBezTo>
                      <a:cubicBezTo>
                        <a:pt x="38" y="52"/>
                        <a:pt x="38" y="52"/>
                        <a:pt x="38" y="51"/>
                      </a:cubicBezTo>
                      <a:cubicBezTo>
                        <a:pt x="37" y="51"/>
                        <a:pt x="37" y="50"/>
                        <a:pt x="36" y="50"/>
                      </a:cubicBezTo>
                      <a:cubicBezTo>
                        <a:pt x="36" y="50"/>
                        <a:pt x="35" y="50"/>
                        <a:pt x="35" y="50"/>
                      </a:cubicBezTo>
                      <a:cubicBezTo>
                        <a:pt x="35" y="49"/>
                        <a:pt x="34" y="49"/>
                        <a:pt x="34" y="49"/>
                      </a:cubicBezTo>
                      <a:cubicBezTo>
                        <a:pt x="34" y="49"/>
                        <a:pt x="34" y="49"/>
                        <a:pt x="33" y="49"/>
                      </a:cubicBezTo>
                      <a:cubicBezTo>
                        <a:pt x="32" y="49"/>
                        <a:pt x="32" y="47"/>
                        <a:pt x="31" y="47"/>
                      </a:cubicBezTo>
                      <a:cubicBezTo>
                        <a:pt x="30" y="47"/>
                        <a:pt x="30" y="48"/>
                        <a:pt x="29" y="48"/>
                      </a:cubicBezTo>
                      <a:cubicBezTo>
                        <a:pt x="29" y="48"/>
                        <a:pt x="28" y="47"/>
                        <a:pt x="28" y="47"/>
                      </a:cubicBezTo>
                      <a:cubicBezTo>
                        <a:pt x="27" y="47"/>
                        <a:pt x="27" y="47"/>
                        <a:pt x="26" y="46"/>
                      </a:cubicBezTo>
                      <a:cubicBezTo>
                        <a:pt x="26" y="46"/>
                        <a:pt x="25" y="46"/>
                        <a:pt x="25" y="46"/>
                      </a:cubicBezTo>
                      <a:cubicBezTo>
                        <a:pt x="25" y="46"/>
                        <a:pt x="25" y="46"/>
                        <a:pt x="24" y="46"/>
                      </a:cubicBezTo>
                      <a:cubicBezTo>
                        <a:pt x="24" y="45"/>
                        <a:pt x="24" y="45"/>
                        <a:pt x="23" y="45"/>
                      </a:cubicBezTo>
                      <a:cubicBezTo>
                        <a:pt x="23" y="45"/>
                        <a:pt x="23" y="44"/>
                        <a:pt x="23" y="44"/>
                      </a:cubicBezTo>
                      <a:cubicBezTo>
                        <a:pt x="23" y="44"/>
                        <a:pt x="23" y="43"/>
                        <a:pt x="23" y="43"/>
                      </a:cubicBezTo>
                      <a:cubicBezTo>
                        <a:pt x="23" y="42"/>
                        <a:pt x="22" y="41"/>
                        <a:pt x="22" y="40"/>
                      </a:cubicBezTo>
                      <a:cubicBezTo>
                        <a:pt x="21" y="40"/>
                        <a:pt x="21" y="40"/>
                        <a:pt x="21" y="39"/>
                      </a:cubicBezTo>
                      <a:cubicBezTo>
                        <a:pt x="21" y="39"/>
                        <a:pt x="21" y="39"/>
                        <a:pt x="21" y="38"/>
                      </a:cubicBezTo>
                      <a:cubicBezTo>
                        <a:pt x="20" y="38"/>
                        <a:pt x="20" y="38"/>
                        <a:pt x="20" y="37"/>
                      </a:cubicBezTo>
                      <a:cubicBezTo>
                        <a:pt x="19" y="37"/>
                        <a:pt x="19" y="37"/>
                        <a:pt x="19" y="36"/>
                      </a:cubicBezTo>
                      <a:cubicBezTo>
                        <a:pt x="19" y="36"/>
                        <a:pt x="19" y="35"/>
                        <a:pt x="19" y="35"/>
                      </a:cubicBezTo>
                      <a:cubicBezTo>
                        <a:pt x="19" y="34"/>
                        <a:pt x="17" y="34"/>
                        <a:pt x="18" y="35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19" y="39"/>
                        <a:pt x="19" y="40"/>
                        <a:pt x="19" y="40"/>
                      </a:cubicBezTo>
                      <a:cubicBezTo>
                        <a:pt x="20" y="40"/>
                        <a:pt x="20" y="41"/>
                        <a:pt x="20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1"/>
                        <a:pt x="18" y="40"/>
                        <a:pt x="18" y="40"/>
                      </a:cubicBezTo>
                      <a:cubicBezTo>
                        <a:pt x="18" y="40"/>
                        <a:pt x="18" y="39"/>
                        <a:pt x="18" y="39"/>
                      </a:cubicBezTo>
                      <a:cubicBezTo>
                        <a:pt x="18" y="38"/>
                        <a:pt x="17" y="38"/>
                        <a:pt x="17" y="38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6" y="35"/>
                        <a:pt x="16" y="35"/>
                        <a:pt x="16" y="34"/>
                      </a:cubicBezTo>
                      <a:cubicBezTo>
                        <a:pt x="16" y="34"/>
                        <a:pt x="16" y="33"/>
                        <a:pt x="16" y="33"/>
                      </a:cubicBezTo>
                      <a:cubicBezTo>
                        <a:pt x="16" y="33"/>
                        <a:pt x="16" y="32"/>
                        <a:pt x="15" y="32"/>
                      </a:cubicBezTo>
                      <a:cubicBezTo>
                        <a:pt x="15" y="32"/>
                        <a:pt x="15" y="32"/>
                        <a:pt x="14" y="32"/>
                      </a:cubicBezTo>
                      <a:cubicBezTo>
                        <a:pt x="14" y="31"/>
                        <a:pt x="14" y="31"/>
                        <a:pt x="14" y="30"/>
                      </a:cubicBezTo>
                      <a:cubicBezTo>
                        <a:pt x="14" y="30"/>
                        <a:pt x="14" y="29"/>
                        <a:pt x="14" y="29"/>
                      </a:cubicBezTo>
                      <a:cubicBezTo>
                        <a:pt x="14" y="28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6" y="24"/>
                        <a:pt x="16" y="24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19"/>
                        <a:pt x="18" y="19"/>
                        <a:pt x="18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7"/>
                        <a:pt x="18" y="16"/>
                        <a:pt x="18" y="16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4"/>
                        <a:pt x="18" y="15"/>
                        <a:pt x="18" y="15"/>
                      </a:cubicBezTo>
                      <a:cubicBezTo>
                        <a:pt x="17" y="14"/>
                        <a:pt x="18" y="14"/>
                        <a:pt x="18" y="14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7" y="11"/>
                      </a:cubicBezTo>
                      <a:cubicBezTo>
                        <a:pt x="22" y="7"/>
                        <a:pt x="29" y="4"/>
                        <a:pt x="35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3"/>
                        <a:pt x="35" y="4"/>
                        <a:pt x="36" y="4"/>
                      </a:cubicBezTo>
                      <a:cubicBezTo>
                        <a:pt x="36" y="3"/>
                        <a:pt x="36" y="4"/>
                        <a:pt x="37" y="4"/>
                      </a:cubicBezTo>
                      <a:cubicBezTo>
                        <a:pt x="37" y="4"/>
                        <a:pt x="38" y="3"/>
                        <a:pt x="38" y="3"/>
                      </a:cubicBezTo>
                      <a:cubicBezTo>
                        <a:pt x="39" y="4"/>
                        <a:pt x="40" y="4"/>
                        <a:pt x="41" y="4"/>
                      </a:cubicBezTo>
                      <a:cubicBezTo>
                        <a:pt x="41" y="4"/>
                        <a:pt x="41" y="4"/>
                        <a:pt x="41" y="3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43" y="3"/>
                        <a:pt x="44" y="3"/>
                        <a:pt x="45" y="3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4" y="0"/>
                        <a:pt x="43" y="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42" y="0"/>
                        <a:pt x="42" y="0"/>
                        <a:pt x="41" y="0"/>
                      </a:cubicBezTo>
                      <a:cubicBezTo>
                        <a:pt x="37" y="0"/>
                        <a:pt x="33" y="1"/>
                        <a:pt x="29" y="3"/>
                      </a:cubicBezTo>
                      <a:cubicBezTo>
                        <a:pt x="28" y="3"/>
                        <a:pt x="27" y="3"/>
                        <a:pt x="27" y="3"/>
                      </a:cubicBezTo>
                      <a:cubicBezTo>
                        <a:pt x="27" y="3"/>
                        <a:pt x="26" y="3"/>
                        <a:pt x="26" y="3"/>
                      </a:cubicBezTo>
                      <a:cubicBezTo>
                        <a:pt x="26" y="4"/>
                        <a:pt x="25" y="4"/>
                        <a:pt x="25" y="4"/>
                      </a:cubicBezTo>
                      <a:cubicBezTo>
                        <a:pt x="24" y="4"/>
                        <a:pt x="24" y="5"/>
                        <a:pt x="23" y="5"/>
                      </a:cubicBezTo>
                      <a:cubicBezTo>
                        <a:pt x="22" y="5"/>
                        <a:pt x="22" y="6"/>
                        <a:pt x="21" y="6"/>
                      </a:cubicBezTo>
                      <a:cubicBezTo>
                        <a:pt x="19" y="7"/>
                        <a:pt x="17" y="9"/>
                        <a:pt x="15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12"/>
                        <a:pt x="13" y="12"/>
                        <a:pt x="12" y="13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ubicBezTo>
                        <a:pt x="10" y="15"/>
                        <a:pt x="10" y="16"/>
                        <a:pt x="9" y="17"/>
                      </a:cubicBezTo>
                      <a:cubicBezTo>
                        <a:pt x="8" y="18"/>
                        <a:pt x="7" y="20"/>
                        <a:pt x="5" y="22"/>
                      </a:cubicBezTo>
                      <a:cubicBezTo>
                        <a:pt x="5" y="22"/>
                        <a:pt x="5" y="23"/>
                        <a:pt x="5" y="2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5"/>
                        <a:pt x="3" y="26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30"/>
                        <a:pt x="2" y="31"/>
                        <a:pt x="1" y="32"/>
                      </a:cubicBezTo>
                      <a:cubicBezTo>
                        <a:pt x="1" y="33"/>
                        <a:pt x="1" y="34"/>
                        <a:pt x="1" y="34"/>
                      </a:cubicBezTo>
                      <a:close/>
                      <a:moveTo>
                        <a:pt x="45" y="34"/>
                      </a:move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5" y="54"/>
                        <a:pt x="44" y="53"/>
                        <a:pt x="44" y="53"/>
                      </a:cubicBezTo>
                      <a:cubicBezTo>
                        <a:pt x="43" y="53"/>
                        <a:pt x="42" y="53"/>
                        <a:pt x="41" y="53"/>
                      </a:cubicBezTo>
                      <a:cubicBezTo>
                        <a:pt x="41" y="53"/>
                        <a:pt x="40" y="52"/>
                        <a:pt x="40" y="51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49"/>
                        <a:pt x="40" y="49"/>
                        <a:pt x="40" y="49"/>
                      </a:cubicBezTo>
                      <a:cubicBezTo>
                        <a:pt x="40" y="48"/>
                        <a:pt x="40" y="48"/>
                        <a:pt x="39" y="47"/>
                      </a:cubicBezTo>
                      <a:cubicBezTo>
                        <a:pt x="38" y="47"/>
                        <a:pt x="37" y="48"/>
                        <a:pt x="36" y="47"/>
                      </a:cubicBezTo>
                      <a:cubicBezTo>
                        <a:pt x="36" y="47"/>
                        <a:pt x="36" y="47"/>
                        <a:pt x="36" y="47"/>
                      </a:cubicBezTo>
                      <a:cubicBezTo>
                        <a:pt x="37" y="46"/>
                        <a:pt x="36" y="46"/>
                        <a:pt x="37" y="46"/>
                      </a:cubicBezTo>
                      <a:cubicBezTo>
                        <a:pt x="37" y="46"/>
                        <a:pt x="37" y="45"/>
                        <a:pt x="37" y="45"/>
                      </a:cubicBezTo>
                      <a:cubicBezTo>
                        <a:pt x="37" y="45"/>
                        <a:pt x="37" y="45"/>
                        <a:pt x="37" y="44"/>
                      </a:cubicBezTo>
                      <a:cubicBezTo>
                        <a:pt x="37" y="44"/>
                        <a:pt x="38" y="44"/>
                        <a:pt x="38" y="44"/>
                      </a:cubicBezTo>
                      <a:cubicBezTo>
                        <a:pt x="38" y="43"/>
                        <a:pt x="38" y="43"/>
                        <a:pt x="37" y="43"/>
                      </a:cubicBezTo>
                      <a:cubicBezTo>
                        <a:pt x="37" y="43"/>
                        <a:pt x="36" y="43"/>
                        <a:pt x="36" y="43"/>
                      </a:cubicBezTo>
                      <a:cubicBezTo>
                        <a:pt x="35" y="43"/>
                        <a:pt x="35" y="45"/>
                        <a:pt x="34" y="45"/>
                      </a:cubicBezTo>
                      <a:cubicBezTo>
                        <a:pt x="34" y="45"/>
                        <a:pt x="33" y="45"/>
                        <a:pt x="33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1" y="45"/>
                        <a:pt x="31" y="45"/>
                        <a:pt x="30" y="45"/>
                      </a:cubicBezTo>
                      <a:cubicBezTo>
                        <a:pt x="30" y="45"/>
                        <a:pt x="30" y="43"/>
                        <a:pt x="30" y="43"/>
                      </a:cubicBezTo>
                      <a:cubicBezTo>
                        <a:pt x="29" y="42"/>
                        <a:pt x="30" y="41"/>
                        <a:pt x="30" y="40"/>
                      </a:cubicBezTo>
                      <a:cubicBezTo>
                        <a:pt x="30" y="40"/>
                        <a:pt x="30" y="39"/>
                        <a:pt x="30" y="39"/>
                      </a:cubicBezTo>
                      <a:cubicBezTo>
                        <a:pt x="31" y="39"/>
                        <a:pt x="30" y="38"/>
                        <a:pt x="31" y="38"/>
                      </a:cubicBezTo>
                      <a:cubicBezTo>
                        <a:pt x="31" y="37"/>
                        <a:pt x="32" y="37"/>
                        <a:pt x="32" y="37"/>
                      </a:cubicBezTo>
                      <a:cubicBezTo>
                        <a:pt x="33" y="36"/>
                        <a:pt x="33" y="36"/>
                        <a:pt x="34" y="36"/>
                      </a:cubicBezTo>
                      <a:cubicBezTo>
                        <a:pt x="35" y="36"/>
                        <a:pt x="35" y="36"/>
                        <a:pt x="36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7" y="36"/>
                        <a:pt x="37" y="36"/>
                        <a:pt x="38" y="35"/>
                      </a:cubicBezTo>
                      <a:cubicBezTo>
                        <a:pt x="39" y="35"/>
                        <a:pt x="39" y="35"/>
                        <a:pt x="40" y="35"/>
                      </a:cubicBezTo>
                      <a:cubicBezTo>
                        <a:pt x="40" y="35"/>
                        <a:pt x="41" y="36"/>
                        <a:pt x="41" y="36"/>
                      </a:cubicBezTo>
                      <a:cubicBezTo>
                        <a:pt x="41" y="36"/>
                        <a:pt x="42" y="35"/>
                        <a:pt x="42" y="36"/>
                      </a:cubicBezTo>
                      <a:cubicBezTo>
                        <a:pt x="42" y="36"/>
                        <a:pt x="43" y="36"/>
                        <a:pt x="43" y="36"/>
                      </a:cubicBezTo>
                      <a:cubicBezTo>
                        <a:pt x="43" y="37"/>
                        <a:pt x="42" y="37"/>
                        <a:pt x="43" y="38"/>
                      </a:cubicBezTo>
                      <a:cubicBezTo>
                        <a:pt x="43" y="38"/>
                        <a:pt x="44" y="38"/>
                        <a:pt x="44" y="38"/>
                      </a:cubicBezTo>
                      <a:cubicBezTo>
                        <a:pt x="45" y="38"/>
                        <a:pt x="44" y="38"/>
                        <a:pt x="44" y="37"/>
                      </a:cubicBezTo>
                      <a:cubicBezTo>
                        <a:pt x="44" y="37"/>
                        <a:pt x="44" y="37"/>
                        <a:pt x="44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4" y="35"/>
                        <a:pt x="45" y="34"/>
                        <a:pt x="45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: Shape 155"/>
                <p:cNvSpPr>
                  <a:spLocks/>
                </p:cNvSpPr>
                <p:nvPr/>
              </p:nvSpPr>
              <p:spPr bwMode="auto">
                <a:xfrm>
                  <a:off x="2569358" y="2646188"/>
                  <a:ext cx="137246" cy="388456"/>
                </a:xfrm>
                <a:custGeom>
                  <a:avLst/>
                  <a:gdLst>
                    <a:gd name="T0" fmla="*/ 4 w 31"/>
                    <a:gd name="T1" fmla="*/ 11 h 88"/>
                    <a:gd name="T2" fmla="*/ 1 w 31"/>
                    <a:gd name="T3" fmla="*/ 22 h 88"/>
                    <a:gd name="T4" fmla="*/ 3 w 31"/>
                    <a:gd name="T5" fmla="*/ 31 h 88"/>
                    <a:gd name="T6" fmla="*/ 11 w 31"/>
                    <a:gd name="T7" fmla="*/ 40 h 88"/>
                    <a:gd name="T8" fmla="*/ 11 w 31"/>
                    <a:gd name="T9" fmla="*/ 88 h 88"/>
                    <a:gd name="T10" fmla="*/ 20 w 31"/>
                    <a:gd name="T11" fmla="*/ 88 h 88"/>
                    <a:gd name="T12" fmla="*/ 20 w 31"/>
                    <a:gd name="T13" fmla="*/ 40 h 88"/>
                    <a:gd name="T14" fmla="*/ 28 w 31"/>
                    <a:gd name="T15" fmla="*/ 31 h 88"/>
                    <a:gd name="T16" fmla="*/ 30 w 31"/>
                    <a:gd name="T17" fmla="*/ 22 h 88"/>
                    <a:gd name="T18" fmla="*/ 27 w 31"/>
                    <a:gd name="T19" fmla="*/ 11 h 88"/>
                    <a:gd name="T20" fmla="*/ 20 w 31"/>
                    <a:gd name="T21" fmla="*/ 0 h 88"/>
                    <a:gd name="T22" fmla="*/ 23 w 31"/>
                    <a:gd name="T23" fmla="*/ 21 h 88"/>
                    <a:gd name="T24" fmla="*/ 20 w 31"/>
                    <a:gd name="T25" fmla="*/ 21 h 88"/>
                    <a:gd name="T26" fmla="*/ 18 w 31"/>
                    <a:gd name="T27" fmla="*/ 0 h 88"/>
                    <a:gd name="T28" fmla="*/ 15 w 31"/>
                    <a:gd name="T29" fmla="*/ 0 h 88"/>
                    <a:gd name="T30" fmla="*/ 13 w 31"/>
                    <a:gd name="T31" fmla="*/ 0 h 88"/>
                    <a:gd name="T32" fmla="*/ 11 w 31"/>
                    <a:gd name="T33" fmla="*/ 21 h 88"/>
                    <a:gd name="T34" fmla="*/ 8 w 31"/>
                    <a:gd name="T35" fmla="*/ 21 h 88"/>
                    <a:gd name="T36" fmla="*/ 10 w 31"/>
                    <a:gd name="T37" fmla="*/ 0 h 88"/>
                    <a:gd name="T38" fmla="*/ 4 w 31"/>
                    <a:gd name="T39" fmla="*/ 11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" h="88">
                      <a:moveTo>
                        <a:pt x="4" y="11"/>
                      </a:moveTo>
                      <a:cubicBezTo>
                        <a:pt x="2" y="14"/>
                        <a:pt x="1" y="18"/>
                        <a:pt x="1" y="22"/>
                      </a:cubicBezTo>
                      <a:cubicBezTo>
                        <a:pt x="0" y="25"/>
                        <a:pt x="1" y="28"/>
                        <a:pt x="3" y="31"/>
                      </a:cubicBezTo>
                      <a:cubicBezTo>
                        <a:pt x="4" y="34"/>
                        <a:pt x="8" y="38"/>
                        <a:pt x="11" y="40"/>
                      </a:cubicBezTo>
                      <a:cubicBezTo>
                        <a:pt x="11" y="88"/>
                        <a:pt x="11" y="88"/>
                        <a:pt x="11" y="88"/>
                      </a:cubicBezTo>
                      <a:cubicBezTo>
                        <a:pt x="20" y="88"/>
                        <a:pt x="20" y="88"/>
                        <a:pt x="20" y="88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3" y="38"/>
                        <a:pt x="26" y="34"/>
                        <a:pt x="28" y="31"/>
                      </a:cubicBezTo>
                      <a:cubicBezTo>
                        <a:pt x="30" y="28"/>
                        <a:pt x="31" y="25"/>
                        <a:pt x="30" y="22"/>
                      </a:cubicBezTo>
                      <a:cubicBezTo>
                        <a:pt x="30" y="18"/>
                        <a:pt x="28" y="14"/>
                        <a:pt x="27" y="11"/>
                      </a:cubicBezTo>
                      <a:cubicBezTo>
                        <a:pt x="26" y="8"/>
                        <a:pt x="24" y="1"/>
                        <a:pt x="20" y="0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1"/>
                        <a:pt x="5" y="8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: Shape 156"/>
                <p:cNvSpPr>
                  <a:spLocks/>
                </p:cNvSpPr>
                <p:nvPr/>
              </p:nvSpPr>
              <p:spPr bwMode="auto">
                <a:xfrm>
                  <a:off x="2745817" y="2636385"/>
                  <a:ext cx="140922" cy="398259"/>
                </a:xfrm>
                <a:custGeom>
                  <a:avLst/>
                  <a:gdLst>
                    <a:gd name="T0" fmla="*/ 20 w 32"/>
                    <a:gd name="T1" fmla="*/ 90 h 90"/>
                    <a:gd name="T2" fmla="*/ 20 w 32"/>
                    <a:gd name="T3" fmla="*/ 43 h 90"/>
                    <a:gd name="T4" fmla="*/ 32 w 32"/>
                    <a:gd name="T5" fmla="*/ 24 h 90"/>
                    <a:gd name="T6" fmla="*/ 16 w 32"/>
                    <a:gd name="T7" fmla="*/ 0 h 90"/>
                    <a:gd name="T8" fmla="*/ 0 w 32"/>
                    <a:gd name="T9" fmla="*/ 24 h 90"/>
                    <a:gd name="T10" fmla="*/ 12 w 32"/>
                    <a:gd name="T11" fmla="*/ 43 h 90"/>
                    <a:gd name="T12" fmla="*/ 12 w 32"/>
                    <a:gd name="T13" fmla="*/ 90 h 90"/>
                    <a:gd name="T14" fmla="*/ 20 w 32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90">
                      <a:moveTo>
                        <a:pt x="20" y="90"/>
                      </a:moveTo>
                      <a:cubicBezTo>
                        <a:pt x="20" y="43"/>
                        <a:pt x="20" y="43"/>
                        <a:pt x="20" y="43"/>
                      </a:cubicBezTo>
                      <a:cubicBezTo>
                        <a:pt x="27" y="41"/>
                        <a:pt x="32" y="33"/>
                        <a:pt x="32" y="24"/>
                      </a:cubicBezTo>
                      <a:cubicBezTo>
                        <a:pt x="32" y="14"/>
                        <a:pt x="25" y="0"/>
                        <a:pt x="16" y="0"/>
                      </a:cubicBezTo>
                      <a:cubicBezTo>
                        <a:pt x="7" y="0"/>
                        <a:pt x="0" y="14"/>
                        <a:pt x="0" y="24"/>
                      </a:cubicBezTo>
                      <a:cubicBezTo>
                        <a:pt x="0" y="33"/>
                        <a:pt x="5" y="41"/>
                        <a:pt x="12" y="43"/>
                      </a:cubicBezTo>
                      <a:cubicBezTo>
                        <a:pt x="12" y="90"/>
                        <a:pt x="12" y="90"/>
                        <a:pt x="12" y="90"/>
                      </a:cubicBezTo>
                      <a:lnTo>
                        <a:pt x="20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: Shape 157"/>
                <p:cNvSpPr>
                  <a:spLocks/>
                </p:cNvSpPr>
                <p:nvPr/>
              </p:nvSpPr>
              <p:spPr bwMode="auto">
                <a:xfrm>
                  <a:off x="2896543" y="3078759"/>
                  <a:ext cx="162980" cy="167882"/>
                </a:xfrm>
                <a:custGeom>
                  <a:avLst/>
                  <a:gdLst>
                    <a:gd name="T0" fmla="*/ 8 w 37"/>
                    <a:gd name="T1" fmla="*/ 35 h 38"/>
                    <a:gd name="T2" fmla="*/ 18 w 37"/>
                    <a:gd name="T3" fmla="*/ 38 h 38"/>
                    <a:gd name="T4" fmla="*/ 37 w 37"/>
                    <a:gd name="T5" fmla="*/ 19 h 38"/>
                    <a:gd name="T6" fmla="*/ 18 w 37"/>
                    <a:gd name="T7" fmla="*/ 0 h 38"/>
                    <a:gd name="T8" fmla="*/ 0 w 37"/>
                    <a:gd name="T9" fmla="*/ 17 h 38"/>
                    <a:gd name="T10" fmla="*/ 18 w 37"/>
                    <a:gd name="T11" fmla="*/ 17 h 38"/>
                    <a:gd name="T12" fmla="*/ 24 w 37"/>
                    <a:gd name="T13" fmla="*/ 17 h 38"/>
                    <a:gd name="T14" fmla="*/ 20 w 37"/>
                    <a:gd name="T15" fmla="*/ 21 h 38"/>
                    <a:gd name="T16" fmla="*/ 8 w 37"/>
                    <a:gd name="T17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38">
                      <a:moveTo>
                        <a:pt x="8" y="35"/>
                      </a:moveTo>
                      <a:cubicBezTo>
                        <a:pt x="11" y="37"/>
                        <a:pt x="14" y="38"/>
                        <a:pt x="18" y="38"/>
                      </a:cubicBezTo>
                      <a:cubicBezTo>
                        <a:pt x="29" y="38"/>
                        <a:pt x="37" y="30"/>
                        <a:pt x="37" y="19"/>
                      </a:cubicBezTo>
                      <a:cubicBezTo>
                        <a:pt x="37" y="9"/>
                        <a:pt x="29" y="0"/>
                        <a:pt x="18" y="0"/>
                      </a:cubicBezTo>
                      <a:cubicBezTo>
                        <a:pt x="9" y="0"/>
                        <a:pt x="1" y="7"/>
                        <a:pt x="0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lnTo>
                        <a:pt x="8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: Shape 158"/>
                <p:cNvSpPr>
                  <a:spLocks/>
                </p:cNvSpPr>
                <p:nvPr/>
              </p:nvSpPr>
              <p:spPr bwMode="auto">
                <a:xfrm>
                  <a:off x="2635530" y="3162087"/>
                  <a:ext cx="340665" cy="322284"/>
                </a:xfrm>
                <a:custGeom>
                  <a:avLst/>
                  <a:gdLst>
                    <a:gd name="T0" fmla="*/ 34 w 77"/>
                    <a:gd name="T1" fmla="*/ 39 h 73"/>
                    <a:gd name="T2" fmla="*/ 34 w 77"/>
                    <a:gd name="T3" fmla="*/ 41 h 73"/>
                    <a:gd name="T4" fmla="*/ 34 w 77"/>
                    <a:gd name="T5" fmla="*/ 43 h 73"/>
                    <a:gd name="T6" fmla="*/ 34 w 77"/>
                    <a:gd name="T7" fmla="*/ 67 h 73"/>
                    <a:gd name="T8" fmla="*/ 25 w 77"/>
                    <a:gd name="T9" fmla="*/ 73 h 73"/>
                    <a:gd name="T10" fmla="*/ 51 w 77"/>
                    <a:gd name="T11" fmla="*/ 73 h 73"/>
                    <a:gd name="T12" fmla="*/ 43 w 77"/>
                    <a:gd name="T13" fmla="*/ 67 h 73"/>
                    <a:gd name="T14" fmla="*/ 43 w 77"/>
                    <a:gd name="T15" fmla="*/ 43 h 73"/>
                    <a:gd name="T16" fmla="*/ 43 w 77"/>
                    <a:gd name="T17" fmla="*/ 41 h 73"/>
                    <a:gd name="T18" fmla="*/ 43 w 77"/>
                    <a:gd name="T19" fmla="*/ 39 h 73"/>
                    <a:gd name="T20" fmla="*/ 65 w 77"/>
                    <a:gd name="T21" fmla="*/ 14 h 73"/>
                    <a:gd name="T22" fmla="*/ 77 w 77"/>
                    <a:gd name="T23" fmla="*/ 0 h 73"/>
                    <a:gd name="T24" fmla="*/ 58 w 77"/>
                    <a:gd name="T25" fmla="*/ 0 h 73"/>
                    <a:gd name="T26" fmla="*/ 0 w 77"/>
                    <a:gd name="T27" fmla="*/ 0 h 73"/>
                    <a:gd name="T28" fmla="*/ 34 w 77"/>
                    <a:gd name="T29" fmla="*/ 39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7" h="73">
                      <a:moveTo>
                        <a:pt x="34" y="39"/>
                      </a:move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3"/>
                        <a:pt x="34" y="43"/>
                        <a:pt x="34" y="43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29" y="68"/>
                        <a:pt x="25" y="70"/>
                        <a:pt x="25" y="73"/>
                      </a:cubicBezTo>
                      <a:cubicBezTo>
                        <a:pt x="51" y="73"/>
                        <a:pt x="51" y="73"/>
                        <a:pt x="51" y="73"/>
                      </a:cubicBezTo>
                      <a:cubicBezTo>
                        <a:pt x="51" y="70"/>
                        <a:pt x="47" y="68"/>
                        <a:pt x="43" y="67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65" y="14"/>
                        <a:pt x="65" y="14"/>
                        <a:pt x="65" y="14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4" y="39"/>
                      </a:ln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: Shape 159"/>
                <p:cNvSpPr>
                  <a:spLocks/>
                </p:cNvSpPr>
                <p:nvPr/>
              </p:nvSpPr>
              <p:spPr bwMode="auto">
                <a:xfrm>
                  <a:off x="4879261" y="892623"/>
                  <a:ext cx="366398" cy="93131"/>
                </a:xfrm>
                <a:custGeom>
                  <a:avLst/>
                  <a:gdLst>
                    <a:gd name="T0" fmla="*/ 198 w 299"/>
                    <a:gd name="T1" fmla="*/ 39 h 76"/>
                    <a:gd name="T2" fmla="*/ 104 w 299"/>
                    <a:gd name="T3" fmla="*/ 39 h 76"/>
                    <a:gd name="T4" fmla="*/ 104 w 299"/>
                    <a:gd name="T5" fmla="*/ 0 h 76"/>
                    <a:gd name="T6" fmla="*/ 0 w 299"/>
                    <a:gd name="T7" fmla="*/ 0 h 76"/>
                    <a:gd name="T8" fmla="*/ 0 w 299"/>
                    <a:gd name="T9" fmla="*/ 76 h 76"/>
                    <a:gd name="T10" fmla="*/ 299 w 299"/>
                    <a:gd name="T11" fmla="*/ 76 h 76"/>
                    <a:gd name="T12" fmla="*/ 299 w 299"/>
                    <a:gd name="T13" fmla="*/ 0 h 76"/>
                    <a:gd name="T14" fmla="*/ 198 w 299"/>
                    <a:gd name="T15" fmla="*/ 0 h 76"/>
                    <a:gd name="T16" fmla="*/ 198 w 299"/>
                    <a:gd name="T17" fmla="*/ 39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9" h="76">
                      <a:moveTo>
                        <a:pt x="198" y="39"/>
                      </a:moveTo>
                      <a:lnTo>
                        <a:pt x="104" y="39"/>
                      </a:lnTo>
                      <a:lnTo>
                        <a:pt x="104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299" y="76"/>
                      </a:lnTo>
                      <a:lnTo>
                        <a:pt x="299" y="0"/>
                      </a:lnTo>
                      <a:lnTo>
                        <a:pt x="198" y="0"/>
                      </a:lnTo>
                      <a:lnTo>
                        <a:pt x="198" y="39"/>
                      </a:ln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Rectangle 160"/>
                <p:cNvSpPr>
                  <a:spLocks/>
                </p:cNvSpPr>
                <p:nvPr/>
              </p:nvSpPr>
              <p:spPr bwMode="auto">
                <a:xfrm>
                  <a:off x="5028761" y="892623"/>
                  <a:ext cx="71074" cy="2573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: Shape 161"/>
                <p:cNvSpPr>
                  <a:spLocks/>
                </p:cNvSpPr>
                <p:nvPr/>
              </p:nvSpPr>
              <p:spPr bwMode="auto">
                <a:xfrm>
                  <a:off x="4879261" y="675725"/>
                  <a:ext cx="366398" cy="194841"/>
                </a:xfrm>
                <a:custGeom>
                  <a:avLst/>
                  <a:gdLst>
                    <a:gd name="T0" fmla="*/ 223 w 299"/>
                    <a:gd name="T1" fmla="*/ 0 h 159"/>
                    <a:gd name="T2" fmla="*/ 151 w 299"/>
                    <a:gd name="T3" fmla="*/ 0 h 159"/>
                    <a:gd name="T4" fmla="*/ 151 w 299"/>
                    <a:gd name="T5" fmla="*/ 29 h 159"/>
                    <a:gd name="T6" fmla="*/ 198 w 299"/>
                    <a:gd name="T7" fmla="*/ 29 h 159"/>
                    <a:gd name="T8" fmla="*/ 198 w 299"/>
                    <a:gd name="T9" fmla="*/ 58 h 159"/>
                    <a:gd name="T10" fmla="*/ 151 w 299"/>
                    <a:gd name="T11" fmla="*/ 58 h 159"/>
                    <a:gd name="T12" fmla="*/ 151 w 299"/>
                    <a:gd name="T13" fmla="*/ 159 h 159"/>
                    <a:gd name="T14" fmla="*/ 198 w 299"/>
                    <a:gd name="T15" fmla="*/ 159 h 159"/>
                    <a:gd name="T16" fmla="*/ 299 w 299"/>
                    <a:gd name="T17" fmla="*/ 159 h 159"/>
                    <a:gd name="T18" fmla="*/ 299 w 299"/>
                    <a:gd name="T19" fmla="*/ 58 h 159"/>
                    <a:gd name="T20" fmla="*/ 223 w 299"/>
                    <a:gd name="T21" fmla="*/ 58 h 159"/>
                    <a:gd name="T22" fmla="*/ 223 w 299"/>
                    <a:gd name="T23" fmla="*/ 0 h 159"/>
                    <a:gd name="T24" fmla="*/ 151 w 299"/>
                    <a:gd name="T25" fmla="*/ 0 h 159"/>
                    <a:gd name="T26" fmla="*/ 79 w 299"/>
                    <a:gd name="T27" fmla="*/ 0 h 159"/>
                    <a:gd name="T28" fmla="*/ 79 w 299"/>
                    <a:gd name="T29" fmla="*/ 58 h 159"/>
                    <a:gd name="T30" fmla="*/ 0 w 299"/>
                    <a:gd name="T31" fmla="*/ 58 h 159"/>
                    <a:gd name="T32" fmla="*/ 0 w 299"/>
                    <a:gd name="T33" fmla="*/ 159 h 159"/>
                    <a:gd name="T34" fmla="*/ 104 w 299"/>
                    <a:gd name="T35" fmla="*/ 159 h 159"/>
                    <a:gd name="T36" fmla="*/ 151 w 299"/>
                    <a:gd name="T37" fmla="*/ 159 h 159"/>
                    <a:gd name="T38" fmla="*/ 151 w 299"/>
                    <a:gd name="T39" fmla="*/ 58 h 159"/>
                    <a:gd name="T40" fmla="*/ 104 w 299"/>
                    <a:gd name="T41" fmla="*/ 58 h 159"/>
                    <a:gd name="T42" fmla="*/ 104 w 299"/>
                    <a:gd name="T43" fmla="*/ 58 h 159"/>
                    <a:gd name="T44" fmla="*/ 104 w 299"/>
                    <a:gd name="T45" fmla="*/ 29 h 159"/>
                    <a:gd name="T46" fmla="*/ 151 w 299"/>
                    <a:gd name="T47" fmla="*/ 29 h 159"/>
                    <a:gd name="T48" fmla="*/ 151 w 299"/>
                    <a:gd name="T49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99" h="159">
                      <a:moveTo>
                        <a:pt x="223" y="0"/>
                      </a:moveTo>
                      <a:lnTo>
                        <a:pt x="151" y="0"/>
                      </a:lnTo>
                      <a:lnTo>
                        <a:pt x="151" y="29"/>
                      </a:lnTo>
                      <a:lnTo>
                        <a:pt x="198" y="29"/>
                      </a:lnTo>
                      <a:lnTo>
                        <a:pt x="198" y="58"/>
                      </a:lnTo>
                      <a:lnTo>
                        <a:pt x="151" y="58"/>
                      </a:lnTo>
                      <a:lnTo>
                        <a:pt x="151" y="159"/>
                      </a:lnTo>
                      <a:lnTo>
                        <a:pt x="198" y="159"/>
                      </a:lnTo>
                      <a:lnTo>
                        <a:pt x="299" y="159"/>
                      </a:lnTo>
                      <a:lnTo>
                        <a:pt x="299" y="58"/>
                      </a:lnTo>
                      <a:lnTo>
                        <a:pt x="223" y="58"/>
                      </a:lnTo>
                      <a:lnTo>
                        <a:pt x="223" y="0"/>
                      </a:lnTo>
                      <a:close/>
                      <a:moveTo>
                        <a:pt x="151" y="0"/>
                      </a:moveTo>
                      <a:lnTo>
                        <a:pt x="79" y="0"/>
                      </a:lnTo>
                      <a:lnTo>
                        <a:pt x="79" y="58"/>
                      </a:lnTo>
                      <a:lnTo>
                        <a:pt x="0" y="58"/>
                      </a:lnTo>
                      <a:lnTo>
                        <a:pt x="0" y="159"/>
                      </a:lnTo>
                      <a:lnTo>
                        <a:pt x="104" y="159"/>
                      </a:lnTo>
                      <a:lnTo>
                        <a:pt x="151" y="159"/>
                      </a:lnTo>
                      <a:lnTo>
                        <a:pt x="151" y="58"/>
                      </a:lnTo>
                      <a:lnTo>
                        <a:pt x="104" y="58"/>
                      </a:lnTo>
                      <a:lnTo>
                        <a:pt x="104" y="58"/>
                      </a:lnTo>
                      <a:lnTo>
                        <a:pt x="104" y="29"/>
                      </a:lnTo>
                      <a:lnTo>
                        <a:pt x="151" y="29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: Shape 162"/>
                <p:cNvSpPr>
                  <a:spLocks/>
                </p:cNvSpPr>
                <p:nvPr/>
              </p:nvSpPr>
              <p:spPr bwMode="auto">
                <a:xfrm>
                  <a:off x="2908797" y="1272501"/>
                  <a:ext cx="371300" cy="379878"/>
                </a:xfrm>
                <a:custGeom>
                  <a:avLst/>
                  <a:gdLst>
                    <a:gd name="T0" fmla="*/ 42 w 84"/>
                    <a:gd name="T1" fmla="*/ 0 h 86"/>
                    <a:gd name="T2" fmla="*/ 33 w 84"/>
                    <a:gd name="T3" fmla="*/ 18 h 86"/>
                    <a:gd name="T4" fmla="*/ 33 w 84"/>
                    <a:gd name="T5" fmla="*/ 32 h 86"/>
                    <a:gd name="T6" fmla="*/ 0 w 84"/>
                    <a:gd name="T7" fmla="*/ 46 h 86"/>
                    <a:gd name="T8" fmla="*/ 0 w 84"/>
                    <a:gd name="T9" fmla="*/ 55 h 86"/>
                    <a:gd name="T10" fmla="*/ 33 w 84"/>
                    <a:gd name="T11" fmla="*/ 48 h 86"/>
                    <a:gd name="T12" fmla="*/ 33 w 84"/>
                    <a:gd name="T13" fmla="*/ 67 h 86"/>
                    <a:gd name="T14" fmla="*/ 19 w 84"/>
                    <a:gd name="T15" fmla="*/ 77 h 86"/>
                    <a:gd name="T16" fmla="*/ 19 w 84"/>
                    <a:gd name="T17" fmla="*/ 86 h 86"/>
                    <a:gd name="T18" fmla="*/ 42 w 84"/>
                    <a:gd name="T19" fmla="*/ 78 h 86"/>
                    <a:gd name="T20" fmla="*/ 65 w 84"/>
                    <a:gd name="T21" fmla="*/ 86 h 86"/>
                    <a:gd name="T22" fmla="*/ 65 w 84"/>
                    <a:gd name="T23" fmla="*/ 77 h 86"/>
                    <a:gd name="T24" fmla="*/ 52 w 84"/>
                    <a:gd name="T25" fmla="*/ 67 h 86"/>
                    <a:gd name="T26" fmla="*/ 52 w 84"/>
                    <a:gd name="T27" fmla="*/ 48 h 86"/>
                    <a:gd name="T28" fmla="*/ 84 w 84"/>
                    <a:gd name="T29" fmla="*/ 55 h 86"/>
                    <a:gd name="T30" fmla="*/ 84 w 84"/>
                    <a:gd name="T31" fmla="*/ 46 h 86"/>
                    <a:gd name="T32" fmla="*/ 52 w 84"/>
                    <a:gd name="T33" fmla="*/ 32 h 86"/>
                    <a:gd name="T34" fmla="*/ 52 w 84"/>
                    <a:gd name="T35" fmla="*/ 18 h 86"/>
                    <a:gd name="T36" fmla="*/ 42 w 84"/>
                    <a:gd name="T37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4" h="86">
                      <a:moveTo>
                        <a:pt x="42" y="0"/>
                      </a:moveTo>
                      <a:cubicBezTo>
                        <a:pt x="37" y="0"/>
                        <a:pt x="33" y="13"/>
                        <a:pt x="33" y="18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9" y="77"/>
                        <a:pt x="19" y="77"/>
                        <a:pt x="19" y="77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42" y="78"/>
                        <a:pt x="42" y="78"/>
                        <a:pt x="42" y="78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cubicBezTo>
                        <a:pt x="65" y="77"/>
                        <a:pt x="65" y="77"/>
                        <a:pt x="65" y="7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84" y="55"/>
                        <a:pt x="84" y="55"/>
                        <a:pt x="84" y="55"/>
                      </a:cubicBezTo>
                      <a:cubicBezTo>
                        <a:pt x="84" y="46"/>
                        <a:pt x="84" y="46"/>
                        <a:pt x="84" y="46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3"/>
                        <a:pt x="48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: Shape 163"/>
                <p:cNvSpPr>
                  <a:spLocks/>
                </p:cNvSpPr>
                <p:nvPr/>
              </p:nvSpPr>
              <p:spPr bwMode="auto">
                <a:xfrm>
                  <a:off x="6251723" y="2292044"/>
                  <a:ext cx="269591" cy="216898"/>
                </a:xfrm>
                <a:custGeom>
                  <a:avLst/>
                  <a:gdLst>
                    <a:gd name="T0" fmla="*/ 48 w 61"/>
                    <a:gd name="T1" fmla="*/ 49 h 49"/>
                    <a:gd name="T2" fmla="*/ 48 w 61"/>
                    <a:gd name="T3" fmla="*/ 32 h 49"/>
                    <a:gd name="T4" fmla="*/ 56 w 61"/>
                    <a:gd name="T5" fmla="*/ 24 h 49"/>
                    <a:gd name="T6" fmla="*/ 61 w 61"/>
                    <a:gd name="T7" fmla="*/ 24 h 49"/>
                    <a:gd name="T8" fmla="*/ 61 w 61"/>
                    <a:gd name="T9" fmla="*/ 6 h 49"/>
                    <a:gd name="T10" fmla="*/ 54 w 61"/>
                    <a:gd name="T11" fmla="*/ 0 h 49"/>
                    <a:gd name="T12" fmla="*/ 39 w 61"/>
                    <a:gd name="T13" fmla="*/ 0 h 49"/>
                    <a:gd name="T14" fmla="*/ 39 w 61"/>
                    <a:gd name="T15" fmla="*/ 8 h 49"/>
                    <a:gd name="T16" fmla="*/ 45 w 61"/>
                    <a:gd name="T17" fmla="*/ 13 h 49"/>
                    <a:gd name="T18" fmla="*/ 39 w 61"/>
                    <a:gd name="T19" fmla="*/ 19 h 49"/>
                    <a:gd name="T20" fmla="*/ 39 w 61"/>
                    <a:gd name="T21" fmla="*/ 22 h 49"/>
                    <a:gd name="T22" fmla="*/ 45 w 61"/>
                    <a:gd name="T23" fmla="*/ 28 h 49"/>
                    <a:gd name="T24" fmla="*/ 39 w 61"/>
                    <a:gd name="T25" fmla="*/ 33 h 49"/>
                    <a:gd name="T26" fmla="*/ 39 w 61"/>
                    <a:gd name="T27" fmla="*/ 49 h 49"/>
                    <a:gd name="T28" fmla="*/ 48 w 61"/>
                    <a:gd name="T29" fmla="*/ 49 h 49"/>
                    <a:gd name="T30" fmla="*/ 39 w 61"/>
                    <a:gd name="T31" fmla="*/ 0 h 49"/>
                    <a:gd name="T32" fmla="*/ 22 w 61"/>
                    <a:gd name="T33" fmla="*/ 0 h 49"/>
                    <a:gd name="T34" fmla="*/ 22 w 61"/>
                    <a:gd name="T35" fmla="*/ 8 h 49"/>
                    <a:gd name="T36" fmla="*/ 22 w 61"/>
                    <a:gd name="T37" fmla="*/ 8 h 49"/>
                    <a:gd name="T38" fmla="*/ 22 w 61"/>
                    <a:gd name="T39" fmla="*/ 8 h 49"/>
                    <a:gd name="T40" fmla="*/ 27 w 61"/>
                    <a:gd name="T41" fmla="*/ 13 h 49"/>
                    <a:gd name="T42" fmla="*/ 22 w 61"/>
                    <a:gd name="T43" fmla="*/ 19 h 49"/>
                    <a:gd name="T44" fmla="*/ 22 w 61"/>
                    <a:gd name="T45" fmla="*/ 19 h 49"/>
                    <a:gd name="T46" fmla="*/ 22 w 61"/>
                    <a:gd name="T47" fmla="*/ 22 h 49"/>
                    <a:gd name="T48" fmla="*/ 22 w 61"/>
                    <a:gd name="T49" fmla="*/ 22 h 49"/>
                    <a:gd name="T50" fmla="*/ 22 w 61"/>
                    <a:gd name="T51" fmla="*/ 22 h 49"/>
                    <a:gd name="T52" fmla="*/ 27 w 61"/>
                    <a:gd name="T53" fmla="*/ 28 h 49"/>
                    <a:gd name="T54" fmla="*/ 22 w 61"/>
                    <a:gd name="T55" fmla="*/ 33 h 49"/>
                    <a:gd name="T56" fmla="*/ 22 w 61"/>
                    <a:gd name="T57" fmla="*/ 33 h 49"/>
                    <a:gd name="T58" fmla="*/ 22 w 61"/>
                    <a:gd name="T59" fmla="*/ 49 h 49"/>
                    <a:gd name="T60" fmla="*/ 39 w 61"/>
                    <a:gd name="T61" fmla="*/ 49 h 49"/>
                    <a:gd name="T62" fmla="*/ 39 w 61"/>
                    <a:gd name="T63" fmla="*/ 33 h 49"/>
                    <a:gd name="T64" fmla="*/ 39 w 61"/>
                    <a:gd name="T65" fmla="*/ 33 h 49"/>
                    <a:gd name="T66" fmla="*/ 34 w 61"/>
                    <a:gd name="T67" fmla="*/ 28 h 49"/>
                    <a:gd name="T68" fmla="*/ 39 w 61"/>
                    <a:gd name="T69" fmla="*/ 22 h 49"/>
                    <a:gd name="T70" fmla="*/ 39 w 61"/>
                    <a:gd name="T71" fmla="*/ 22 h 49"/>
                    <a:gd name="T72" fmla="*/ 39 w 61"/>
                    <a:gd name="T73" fmla="*/ 22 h 49"/>
                    <a:gd name="T74" fmla="*/ 39 w 61"/>
                    <a:gd name="T75" fmla="*/ 19 h 49"/>
                    <a:gd name="T76" fmla="*/ 39 w 61"/>
                    <a:gd name="T77" fmla="*/ 19 h 49"/>
                    <a:gd name="T78" fmla="*/ 34 w 61"/>
                    <a:gd name="T79" fmla="*/ 13 h 49"/>
                    <a:gd name="T80" fmla="*/ 39 w 61"/>
                    <a:gd name="T81" fmla="*/ 8 h 49"/>
                    <a:gd name="T82" fmla="*/ 39 w 61"/>
                    <a:gd name="T83" fmla="*/ 8 h 49"/>
                    <a:gd name="T84" fmla="*/ 39 w 61"/>
                    <a:gd name="T85" fmla="*/ 8 h 49"/>
                    <a:gd name="T86" fmla="*/ 39 w 61"/>
                    <a:gd name="T87" fmla="*/ 0 h 49"/>
                    <a:gd name="T88" fmla="*/ 22 w 61"/>
                    <a:gd name="T89" fmla="*/ 0 h 49"/>
                    <a:gd name="T90" fmla="*/ 6 w 61"/>
                    <a:gd name="T91" fmla="*/ 0 h 49"/>
                    <a:gd name="T92" fmla="*/ 0 w 61"/>
                    <a:gd name="T93" fmla="*/ 6 h 49"/>
                    <a:gd name="T94" fmla="*/ 0 w 61"/>
                    <a:gd name="T95" fmla="*/ 24 h 49"/>
                    <a:gd name="T96" fmla="*/ 5 w 61"/>
                    <a:gd name="T97" fmla="*/ 24 h 49"/>
                    <a:gd name="T98" fmla="*/ 13 w 61"/>
                    <a:gd name="T99" fmla="*/ 32 h 49"/>
                    <a:gd name="T100" fmla="*/ 13 w 61"/>
                    <a:gd name="T101" fmla="*/ 49 h 49"/>
                    <a:gd name="T102" fmla="*/ 22 w 61"/>
                    <a:gd name="T103" fmla="*/ 49 h 49"/>
                    <a:gd name="T104" fmla="*/ 22 w 61"/>
                    <a:gd name="T105" fmla="*/ 33 h 49"/>
                    <a:gd name="T106" fmla="*/ 16 w 61"/>
                    <a:gd name="T107" fmla="*/ 28 h 49"/>
                    <a:gd name="T108" fmla="*/ 22 w 61"/>
                    <a:gd name="T109" fmla="*/ 22 h 49"/>
                    <a:gd name="T110" fmla="*/ 22 w 61"/>
                    <a:gd name="T111" fmla="*/ 19 h 49"/>
                    <a:gd name="T112" fmla="*/ 16 w 61"/>
                    <a:gd name="T113" fmla="*/ 13 h 49"/>
                    <a:gd name="T114" fmla="*/ 22 w 61"/>
                    <a:gd name="T115" fmla="*/ 8 h 49"/>
                    <a:gd name="T116" fmla="*/ 22 w 61"/>
                    <a:gd name="T11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1" h="49">
                      <a:moveTo>
                        <a:pt x="48" y="49"/>
                      </a:move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27"/>
                        <a:pt x="51" y="24"/>
                        <a:pt x="56" y="24"/>
                      </a:cubicBezTo>
                      <a:cubicBezTo>
                        <a:pt x="61" y="24"/>
                        <a:pt x="61" y="24"/>
                        <a:pt x="61" y="24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61" y="3"/>
                        <a:pt x="58" y="0"/>
                        <a:pt x="54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2" y="8"/>
                        <a:pt x="45" y="10"/>
                        <a:pt x="45" y="13"/>
                      </a:cubicBezTo>
                      <a:cubicBezTo>
                        <a:pt x="45" y="16"/>
                        <a:pt x="42" y="19"/>
                        <a:pt x="39" y="19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42" y="22"/>
                        <a:pt x="45" y="25"/>
                        <a:pt x="45" y="28"/>
                      </a:cubicBezTo>
                      <a:cubicBezTo>
                        <a:pt x="45" y="31"/>
                        <a:pt x="42" y="33"/>
                        <a:pt x="39" y="33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lnTo>
                        <a:pt x="48" y="49"/>
                      </a:lnTo>
                      <a:close/>
                      <a:moveTo>
                        <a:pt x="39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5" y="8"/>
                        <a:pt x="27" y="10"/>
                        <a:pt x="27" y="13"/>
                      </a:cubicBezTo>
                      <a:cubicBezTo>
                        <a:pt x="27" y="16"/>
                        <a:pt x="25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2"/>
                        <a:pt x="27" y="25"/>
                        <a:pt x="27" y="28"/>
                      </a:cubicBezTo>
                      <a:cubicBezTo>
                        <a:pt x="27" y="31"/>
                        <a:pt x="25" y="33"/>
                        <a:pt x="22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6" y="33"/>
                        <a:pt x="34" y="31"/>
                        <a:pt x="34" y="28"/>
                      </a:cubicBezTo>
                      <a:cubicBezTo>
                        <a:pt x="34" y="25"/>
                        <a:pt x="36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6" y="19"/>
                        <a:pt x="34" y="16"/>
                        <a:pt x="34" y="13"/>
                      </a:cubicBezTo>
                      <a:cubicBezTo>
                        <a:pt x="34" y="10"/>
                        <a:pt x="36" y="8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lnTo>
                        <a:pt x="39" y="0"/>
                      </a:lnTo>
                      <a:close/>
                      <a:moveTo>
                        <a:pt x="22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3" y="27"/>
                        <a:pt x="13" y="32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19" y="33"/>
                        <a:pt x="16" y="31"/>
                        <a:pt x="16" y="28"/>
                      </a:cubicBezTo>
                      <a:cubicBezTo>
                        <a:pt x="16" y="25"/>
                        <a:pt x="19" y="22"/>
                        <a:pt x="22" y="22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19" y="19"/>
                        <a:pt x="16" y="16"/>
                        <a:pt x="16" y="13"/>
                      </a:cubicBezTo>
                      <a:cubicBezTo>
                        <a:pt x="16" y="10"/>
                        <a:pt x="19" y="8"/>
                        <a:pt x="22" y="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: Shape 164"/>
                <p:cNvSpPr>
                  <a:spLocks/>
                </p:cNvSpPr>
                <p:nvPr/>
              </p:nvSpPr>
              <p:spPr bwMode="auto">
                <a:xfrm>
                  <a:off x="6203932" y="2412135"/>
                  <a:ext cx="366398" cy="193615"/>
                </a:xfrm>
                <a:custGeom>
                  <a:avLst/>
                  <a:gdLst>
                    <a:gd name="T0" fmla="*/ 78 w 83"/>
                    <a:gd name="T1" fmla="*/ 0 h 44"/>
                    <a:gd name="T2" fmla="*/ 72 w 83"/>
                    <a:gd name="T3" fmla="*/ 0 h 44"/>
                    <a:gd name="T4" fmla="*/ 67 w 83"/>
                    <a:gd name="T5" fmla="*/ 0 h 44"/>
                    <a:gd name="T6" fmla="*/ 61 w 83"/>
                    <a:gd name="T7" fmla="*/ 5 h 44"/>
                    <a:gd name="T8" fmla="*/ 61 w 83"/>
                    <a:gd name="T9" fmla="*/ 24 h 44"/>
                    <a:gd name="T10" fmla="*/ 21 w 83"/>
                    <a:gd name="T11" fmla="*/ 24 h 44"/>
                    <a:gd name="T12" fmla="*/ 21 w 83"/>
                    <a:gd name="T13" fmla="*/ 5 h 44"/>
                    <a:gd name="T14" fmla="*/ 16 w 83"/>
                    <a:gd name="T15" fmla="*/ 0 h 44"/>
                    <a:gd name="T16" fmla="*/ 11 w 83"/>
                    <a:gd name="T17" fmla="*/ 0 h 44"/>
                    <a:gd name="T18" fmla="*/ 6 w 83"/>
                    <a:gd name="T19" fmla="*/ 0 h 44"/>
                    <a:gd name="T20" fmla="*/ 0 w 83"/>
                    <a:gd name="T21" fmla="*/ 5 h 44"/>
                    <a:gd name="T22" fmla="*/ 0 w 83"/>
                    <a:gd name="T23" fmla="*/ 33 h 44"/>
                    <a:gd name="T24" fmla="*/ 8 w 83"/>
                    <a:gd name="T25" fmla="*/ 41 h 44"/>
                    <a:gd name="T26" fmla="*/ 8 w 83"/>
                    <a:gd name="T27" fmla="*/ 41 h 44"/>
                    <a:gd name="T28" fmla="*/ 9 w 83"/>
                    <a:gd name="T29" fmla="*/ 43 h 44"/>
                    <a:gd name="T30" fmla="*/ 11 w 83"/>
                    <a:gd name="T31" fmla="*/ 44 h 44"/>
                    <a:gd name="T32" fmla="*/ 13 w 83"/>
                    <a:gd name="T33" fmla="*/ 44 h 44"/>
                    <a:gd name="T34" fmla="*/ 15 w 83"/>
                    <a:gd name="T35" fmla="*/ 43 h 44"/>
                    <a:gd name="T36" fmla="*/ 16 w 83"/>
                    <a:gd name="T37" fmla="*/ 41 h 44"/>
                    <a:gd name="T38" fmla="*/ 16 w 83"/>
                    <a:gd name="T39" fmla="*/ 41 h 44"/>
                    <a:gd name="T40" fmla="*/ 67 w 83"/>
                    <a:gd name="T41" fmla="*/ 41 h 44"/>
                    <a:gd name="T42" fmla="*/ 67 w 83"/>
                    <a:gd name="T43" fmla="*/ 41 h 44"/>
                    <a:gd name="T44" fmla="*/ 68 w 83"/>
                    <a:gd name="T45" fmla="*/ 43 h 44"/>
                    <a:gd name="T46" fmla="*/ 70 w 83"/>
                    <a:gd name="T47" fmla="*/ 44 h 44"/>
                    <a:gd name="T48" fmla="*/ 72 w 83"/>
                    <a:gd name="T49" fmla="*/ 44 h 44"/>
                    <a:gd name="T50" fmla="*/ 74 w 83"/>
                    <a:gd name="T51" fmla="*/ 43 h 44"/>
                    <a:gd name="T52" fmla="*/ 75 w 83"/>
                    <a:gd name="T53" fmla="*/ 41 h 44"/>
                    <a:gd name="T54" fmla="*/ 75 w 83"/>
                    <a:gd name="T55" fmla="*/ 41 h 44"/>
                    <a:gd name="T56" fmla="*/ 78 w 83"/>
                    <a:gd name="T57" fmla="*/ 41 h 44"/>
                    <a:gd name="T58" fmla="*/ 83 w 83"/>
                    <a:gd name="T59" fmla="*/ 33 h 44"/>
                    <a:gd name="T60" fmla="*/ 83 w 83"/>
                    <a:gd name="T61" fmla="*/ 5 h 44"/>
                    <a:gd name="T62" fmla="*/ 78 w 83"/>
                    <a:gd name="T6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3" h="44">
                      <a:moveTo>
                        <a:pt x="78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4" y="0"/>
                        <a:pt x="61" y="1"/>
                        <a:pt x="61" y="5"/>
                      </a:cubicBezTo>
                      <a:cubicBezTo>
                        <a:pt x="61" y="24"/>
                        <a:pt x="61" y="24"/>
                        <a:pt x="6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1"/>
                        <a:pt x="20" y="0"/>
                        <a:pt x="1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1"/>
                        <a:pt x="0" y="5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4" y="41"/>
                        <a:pt x="8" y="41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2"/>
                        <a:pt x="8" y="42"/>
                        <a:pt x="9" y="43"/>
                      </a:cubicBezTo>
                      <a:cubicBezTo>
                        <a:pt x="9" y="44"/>
                        <a:pt x="10" y="44"/>
                        <a:pt x="11" y="44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4" y="44"/>
                        <a:pt x="15" y="44"/>
                        <a:pt x="15" y="43"/>
                      </a:cubicBezTo>
                      <a:cubicBezTo>
                        <a:pt x="16" y="42"/>
                        <a:pt x="16" y="42"/>
                        <a:pt x="16" y="41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2"/>
                        <a:pt x="67" y="42"/>
                        <a:pt x="68" y="43"/>
                      </a:cubicBezTo>
                      <a:cubicBezTo>
                        <a:pt x="68" y="44"/>
                        <a:pt x="69" y="44"/>
                        <a:pt x="70" y="44"/>
                      </a:cubicBez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73" y="44"/>
                        <a:pt x="74" y="44"/>
                        <a:pt x="74" y="43"/>
                      </a:cubicBezTo>
                      <a:cubicBezTo>
                        <a:pt x="75" y="42"/>
                        <a:pt x="75" y="42"/>
                        <a:pt x="75" y="41"/>
                      </a:cubicBezTo>
                      <a:cubicBezTo>
                        <a:pt x="75" y="41"/>
                        <a:pt x="75" y="41"/>
                        <a:pt x="75" y="41"/>
                      </a:cubicBezTo>
                      <a:cubicBezTo>
                        <a:pt x="78" y="41"/>
                        <a:pt x="78" y="41"/>
                        <a:pt x="78" y="41"/>
                      </a:cubicBezTo>
                      <a:cubicBezTo>
                        <a:pt x="81" y="41"/>
                        <a:pt x="83" y="36"/>
                        <a:pt x="83" y="33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3" y="1"/>
                        <a:pt x="81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Oval 165"/>
                <p:cNvSpPr>
                  <a:spLocks/>
                </p:cNvSpPr>
                <p:nvPr/>
              </p:nvSpPr>
              <p:spPr bwMode="auto">
                <a:xfrm>
                  <a:off x="6331375" y="2336159"/>
                  <a:ext cx="31861" cy="2695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Oval 166"/>
                <p:cNvSpPr>
                  <a:spLocks/>
                </p:cNvSpPr>
                <p:nvPr/>
              </p:nvSpPr>
              <p:spPr bwMode="auto">
                <a:xfrm>
                  <a:off x="6411026" y="2336159"/>
                  <a:ext cx="30635" cy="2695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Oval 167"/>
                <p:cNvSpPr>
                  <a:spLocks/>
                </p:cNvSpPr>
                <p:nvPr/>
              </p:nvSpPr>
              <p:spPr bwMode="auto">
                <a:xfrm>
                  <a:off x="6331375" y="2398655"/>
                  <a:ext cx="31861" cy="3063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Oval 168"/>
                <p:cNvSpPr>
                  <a:spLocks/>
                </p:cNvSpPr>
                <p:nvPr/>
              </p:nvSpPr>
              <p:spPr bwMode="auto">
                <a:xfrm>
                  <a:off x="6411026" y="2398655"/>
                  <a:ext cx="30635" cy="3063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: Shape 169"/>
                <p:cNvSpPr>
                  <a:spLocks/>
                </p:cNvSpPr>
                <p:nvPr/>
              </p:nvSpPr>
              <p:spPr bwMode="auto">
                <a:xfrm>
                  <a:off x="3514151" y="808069"/>
                  <a:ext cx="384780" cy="322284"/>
                </a:xfrm>
                <a:custGeom>
                  <a:avLst/>
                  <a:gdLst>
                    <a:gd name="T0" fmla="*/ 58 w 87"/>
                    <a:gd name="T1" fmla="*/ 0 h 73"/>
                    <a:gd name="T2" fmla="*/ 31 w 87"/>
                    <a:gd name="T3" fmla="*/ 0 h 73"/>
                    <a:gd name="T4" fmla="*/ 0 w 87"/>
                    <a:gd name="T5" fmla="*/ 26 h 73"/>
                    <a:gd name="T6" fmla="*/ 9 w 87"/>
                    <a:gd name="T7" fmla="*/ 38 h 73"/>
                    <a:gd name="T8" fmla="*/ 20 w 87"/>
                    <a:gd name="T9" fmla="*/ 27 h 73"/>
                    <a:gd name="T10" fmla="*/ 20 w 87"/>
                    <a:gd name="T11" fmla="*/ 73 h 73"/>
                    <a:gd name="T12" fmla="*/ 44 w 87"/>
                    <a:gd name="T13" fmla="*/ 73 h 73"/>
                    <a:gd name="T14" fmla="*/ 68 w 87"/>
                    <a:gd name="T15" fmla="*/ 73 h 73"/>
                    <a:gd name="T16" fmla="*/ 67 w 87"/>
                    <a:gd name="T17" fmla="*/ 27 h 73"/>
                    <a:gd name="T18" fmla="*/ 79 w 87"/>
                    <a:gd name="T19" fmla="*/ 38 h 73"/>
                    <a:gd name="T20" fmla="*/ 87 w 87"/>
                    <a:gd name="T21" fmla="*/ 26 h 73"/>
                    <a:gd name="T22" fmla="*/ 58 w 87"/>
                    <a:gd name="T2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7" h="73">
                      <a:moveTo>
                        <a:pt x="58" y="0"/>
                      </a:moveTo>
                      <a:cubicBezTo>
                        <a:pt x="53" y="8"/>
                        <a:pt x="36" y="8"/>
                        <a:pt x="31" y="0"/>
                      </a:cubicBezTo>
                      <a:cubicBezTo>
                        <a:pt x="31" y="0"/>
                        <a:pt x="5" y="15"/>
                        <a:pt x="0" y="26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16" y="30"/>
                        <a:pt x="20" y="27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44" y="73"/>
                        <a:pt x="44" y="73"/>
                        <a:pt x="44" y="73"/>
                      </a:cubicBezTo>
                      <a:cubicBezTo>
                        <a:pt x="68" y="73"/>
                        <a:pt x="68" y="73"/>
                        <a:pt x="68" y="73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71" y="30"/>
                        <a:pt x="79" y="38"/>
                        <a:pt x="79" y="38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cubicBezTo>
                        <a:pt x="82" y="15"/>
                        <a:pt x="58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: Shape 170"/>
                <p:cNvSpPr>
                  <a:spLocks/>
                </p:cNvSpPr>
                <p:nvPr/>
              </p:nvSpPr>
              <p:spPr bwMode="auto">
                <a:xfrm>
                  <a:off x="3656299" y="795815"/>
                  <a:ext cx="110287" cy="30635"/>
                </a:xfrm>
                <a:custGeom>
                  <a:avLst/>
                  <a:gdLst>
                    <a:gd name="T0" fmla="*/ 13 w 25"/>
                    <a:gd name="T1" fmla="*/ 7 h 7"/>
                    <a:gd name="T2" fmla="*/ 24 w 25"/>
                    <a:gd name="T3" fmla="*/ 2 h 7"/>
                    <a:gd name="T4" fmla="*/ 24 w 25"/>
                    <a:gd name="T5" fmla="*/ 0 h 7"/>
                    <a:gd name="T6" fmla="*/ 22 w 25"/>
                    <a:gd name="T7" fmla="*/ 1 h 7"/>
                    <a:gd name="T8" fmla="*/ 13 w 25"/>
                    <a:gd name="T9" fmla="*/ 5 h 7"/>
                    <a:gd name="T10" fmla="*/ 3 w 25"/>
                    <a:gd name="T11" fmla="*/ 1 h 7"/>
                    <a:gd name="T12" fmla="*/ 1 w 25"/>
                    <a:gd name="T13" fmla="*/ 0 h 7"/>
                    <a:gd name="T14" fmla="*/ 1 w 25"/>
                    <a:gd name="T15" fmla="*/ 2 h 7"/>
                    <a:gd name="T16" fmla="*/ 13 w 25"/>
                    <a:gd name="T1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7">
                      <a:moveTo>
                        <a:pt x="13" y="7"/>
                      </a:moveTo>
                      <a:cubicBezTo>
                        <a:pt x="18" y="7"/>
                        <a:pt x="23" y="5"/>
                        <a:pt x="24" y="2"/>
                      </a:cubicBezTo>
                      <a:cubicBezTo>
                        <a:pt x="25" y="2"/>
                        <a:pt x="24" y="1"/>
                        <a:pt x="24" y="0"/>
                      </a:cubicBezTo>
                      <a:cubicBezTo>
                        <a:pt x="23" y="0"/>
                        <a:pt x="22" y="0"/>
                        <a:pt x="22" y="1"/>
                      </a:cubicBezTo>
                      <a:cubicBezTo>
                        <a:pt x="21" y="3"/>
                        <a:pt x="17" y="5"/>
                        <a:pt x="13" y="5"/>
                      </a:cubicBezTo>
                      <a:cubicBezTo>
                        <a:pt x="8" y="5"/>
                        <a:pt x="4" y="3"/>
                        <a:pt x="3" y="1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ubicBezTo>
                        <a:pt x="2" y="5"/>
                        <a:pt x="7" y="7"/>
                        <a:pt x="1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: Shape 171"/>
                <p:cNvSpPr>
                  <a:spLocks/>
                </p:cNvSpPr>
                <p:nvPr/>
              </p:nvSpPr>
              <p:spPr bwMode="auto">
                <a:xfrm>
                  <a:off x="5859591" y="3626519"/>
                  <a:ext cx="322284" cy="335763"/>
                </a:xfrm>
                <a:custGeom>
                  <a:avLst/>
                  <a:gdLst>
                    <a:gd name="T0" fmla="*/ 56 w 73"/>
                    <a:gd name="T1" fmla="*/ 2 h 76"/>
                    <a:gd name="T2" fmla="*/ 51 w 73"/>
                    <a:gd name="T3" fmla="*/ 2 h 76"/>
                    <a:gd name="T4" fmla="*/ 50 w 73"/>
                    <a:gd name="T5" fmla="*/ 3 h 76"/>
                    <a:gd name="T6" fmla="*/ 44 w 73"/>
                    <a:gd name="T7" fmla="*/ 5 h 76"/>
                    <a:gd name="T8" fmla="*/ 17 w 73"/>
                    <a:gd name="T9" fmla="*/ 5 h 76"/>
                    <a:gd name="T10" fmla="*/ 13 w 73"/>
                    <a:gd name="T11" fmla="*/ 8 h 76"/>
                    <a:gd name="T12" fmla="*/ 1 w 73"/>
                    <a:gd name="T13" fmla="*/ 40 h 76"/>
                    <a:gd name="T14" fmla="*/ 7 w 73"/>
                    <a:gd name="T15" fmla="*/ 47 h 76"/>
                    <a:gd name="T16" fmla="*/ 29 w 73"/>
                    <a:gd name="T17" fmla="*/ 47 h 76"/>
                    <a:gd name="T18" fmla="*/ 28 w 73"/>
                    <a:gd name="T19" fmla="*/ 54 h 76"/>
                    <a:gd name="T20" fmla="*/ 24 w 73"/>
                    <a:gd name="T21" fmla="*/ 66 h 76"/>
                    <a:gd name="T22" fmla="*/ 26 w 73"/>
                    <a:gd name="T23" fmla="*/ 72 h 76"/>
                    <a:gd name="T24" fmla="*/ 34 w 73"/>
                    <a:gd name="T25" fmla="*/ 72 h 76"/>
                    <a:gd name="T26" fmla="*/ 41 w 73"/>
                    <a:gd name="T27" fmla="*/ 57 h 76"/>
                    <a:gd name="T28" fmla="*/ 55 w 73"/>
                    <a:gd name="T29" fmla="*/ 40 h 76"/>
                    <a:gd name="T30" fmla="*/ 57 w 73"/>
                    <a:gd name="T31" fmla="*/ 37 h 76"/>
                    <a:gd name="T32" fmla="*/ 72 w 73"/>
                    <a:gd name="T33" fmla="*/ 23 h 76"/>
                    <a:gd name="T34" fmla="*/ 72 w 73"/>
                    <a:gd name="T35" fmla="*/ 18 h 76"/>
                    <a:gd name="T36" fmla="*/ 56 w 73"/>
                    <a:gd name="T37" fmla="*/ 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3" h="76">
                      <a:moveTo>
                        <a:pt x="56" y="2"/>
                      </a:moveTo>
                      <a:cubicBezTo>
                        <a:pt x="54" y="0"/>
                        <a:pt x="52" y="0"/>
                        <a:pt x="51" y="2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8" y="4"/>
                        <a:pt x="46" y="5"/>
                        <a:pt x="44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5"/>
                        <a:pt x="13" y="7"/>
                        <a:pt x="13" y="8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4"/>
                        <a:pt x="2" y="47"/>
                        <a:pt x="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0" y="50"/>
                        <a:pt x="29" y="53"/>
                        <a:pt x="28" y="54"/>
                      </a:cubicBezTo>
                      <a:cubicBezTo>
                        <a:pt x="27" y="56"/>
                        <a:pt x="23" y="60"/>
                        <a:pt x="24" y="66"/>
                      </a:cubicBezTo>
                      <a:cubicBezTo>
                        <a:pt x="24" y="68"/>
                        <a:pt x="25" y="71"/>
                        <a:pt x="26" y="72"/>
                      </a:cubicBezTo>
                      <a:cubicBezTo>
                        <a:pt x="30" y="76"/>
                        <a:pt x="34" y="75"/>
                        <a:pt x="34" y="72"/>
                      </a:cubicBezTo>
                      <a:cubicBezTo>
                        <a:pt x="34" y="67"/>
                        <a:pt x="32" y="62"/>
                        <a:pt x="41" y="57"/>
                      </a:cubicBezTo>
                      <a:cubicBezTo>
                        <a:pt x="49" y="51"/>
                        <a:pt x="55" y="40"/>
                        <a:pt x="55" y="40"/>
                      </a:cubicBezTo>
                      <a:cubicBezTo>
                        <a:pt x="55" y="40"/>
                        <a:pt x="56" y="39"/>
                        <a:pt x="57" y="37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3" y="22"/>
                        <a:pt x="73" y="19"/>
                        <a:pt x="72" y="18"/>
                      </a:cubicBezTo>
                      <a:lnTo>
                        <a:pt x="56" y="2"/>
                      </a:lnTo>
                      <a:close/>
                    </a:path>
                  </a:pathLst>
                </a:custGeom>
                <a:solidFill>
                  <a:srgbClr val="E2E2E2">
                    <a:alpha val="4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: Shape 172"/>
                <p:cNvSpPr>
                  <a:spLocks/>
                </p:cNvSpPr>
                <p:nvPr/>
              </p:nvSpPr>
              <p:spPr bwMode="auto">
                <a:xfrm>
                  <a:off x="3183290" y="1029869"/>
                  <a:ext cx="366398" cy="348017"/>
                </a:xfrm>
                <a:custGeom>
                  <a:avLst/>
                  <a:gdLst>
                    <a:gd name="T0" fmla="*/ 11 w 83"/>
                    <a:gd name="T1" fmla="*/ 63 h 79"/>
                    <a:gd name="T2" fmla="*/ 34 w 83"/>
                    <a:gd name="T3" fmla="*/ 52 h 79"/>
                    <a:gd name="T4" fmla="*/ 38 w 83"/>
                    <a:gd name="T5" fmla="*/ 51 h 79"/>
                    <a:gd name="T6" fmla="*/ 39 w 83"/>
                    <a:gd name="T7" fmla="*/ 55 h 79"/>
                    <a:gd name="T8" fmla="*/ 38 w 83"/>
                    <a:gd name="T9" fmla="*/ 65 h 79"/>
                    <a:gd name="T10" fmla="*/ 38 w 83"/>
                    <a:gd name="T11" fmla="*/ 79 h 79"/>
                    <a:gd name="T12" fmla="*/ 45 w 83"/>
                    <a:gd name="T13" fmla="*/ 79 h 79"/>
                    <a:gd name="T14" fmla="*/ 44 w 83"/>
                    <a:gd name="T15" fmla="*/ 65 h 79"/>
                    <a:gd name="T16" fmla="*/ 44 w 83"/>
                    <a:gd name="T17" fmla="*/ 55 h 79"/>
                    <a:gd name="T18" fmla="*/ 44 w 83"/>
                    <a:gd name="T19" fmla="*/ 51 h 79"/>
                    <a:gd name="T20" fmla="*/ 48 w 83"/>
                    <a:gd name="T21" fmla="*/ 52 h 79"/>
                    <a:gd name="T22" fmla="*/ 71 w 83"/>
                    <a:gd name="T23" fmla="*/ 63 h 79"/>
                    <a:gd name="T24" fmla="*/ 80 w 83"/>
                    <a:gd name="T25" fmla="*/ 54 h 79"/>
                    <a:gd name="T26" fmla="*/ 74 w 83"/>
                    <a:gd name="T27" fmla="*/ 26 h 79"/>
                    <a:gd name="T28" fmla="*/ 46 w 83"/>
                    <a:gd name="T29" fmla="*/ 44 h 79"/>
                    <a:gd name="T30" fmla="*/ 45 w 83"/>
                    <a:gd name="T31" fmla="*/ 41 h 79"/>
                    <a:gd name="T32" fmla="*/ 50 w 83"/>
                    <a:gd name="T33" fmla="*/ 32 h 79"/>
                    <a:gd name="T34" fmla="*/ 59 w 83"/>
                    <a:gd name="T35" fmla="*/ 10 h 79"/>
                    <a:gd name="T36" fmla="*/ 41 w 83"/>
                    <a:gd name="T37" fmla="*/ 0 h 79"/>
                    <a:gd name="T38" fmla="*/ 23 w 83"/>
                    <a:gd name="T39" fmla="*/ 10 h 79"/>
                    <a:gd name="T40" fmla="*/ 33 w 83"/>
                    <a:gd name="T41" fmla="*/ 32 h 79"/>
                    <a:gd name="T42" fmla="*/ 38 w 83"/>
                    <a:gd name="T43" fmla="*/ 41 h 79"/>
                    <a:gd name="T44" fmla="*/ 36 w 83"/>
                    <a:gd name="T45" fmla="*/ 44 h 79"/>
                    <a:gd name="T46" fmla="*/ 8 w 83"/>
                    <a:gd name="T47" fmla="*/ 26 h 79"/>
                    <a:gd name="T48" fmla="*/ 2 w 83"/>
                    <a:gd name="T49" fmla="*/ 54 h 79"/>
                    <a:gd name="T50" fmla="*/ 11 w 83"/>
                    <a:gd name="T51" fmla="*/ 6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3" h="79">
                      <a:moveTo>
                        <a:pt x="11" y="63"/>
                      </a:moveTo>
                      <a:cubicBezTo>
                        <a:pt x="20" y="64"/>
                        <a:pt x="27" y="55"/>
                        <a:pt x="34" y="52"/>
                      </a:cubicBezTo>
                      <a:cubicBezTo>
                        <a:pt x="35" y="51"/>
                        <a:pt x="38" y="50"/>
                        <a:pt x="38" y="51"/>
                      </a:cubicBezTo>
                      <a:cubicBezTo>
                        <a:pt x="39" y="52"/>
                        <a:pt x="39" y="54"/>
                        <a:pt x="39" y="55"/>
                      </a:cubicBezTo>
                      <a:cubicBezTo>
                        <a:pt x="39" y="59"/>
                        <a:pt x="38" y="62"/>
                        <a:pt x="38" y="65"/>
                      </a:cubicBezTo>
                      <a:cubicBezTo>
                        <a:pt x="38" y="69"/>
                        <a:pt x="38" y="75"/>
                        <a:pt x="38" y="79"/>
                      </a:cubicBezTo>
                      <a:cubicBezTo>
                        <a:pt x="45" y="79"/>
                        <a:pt x="45" y="79"/>
                        <a:pt x="45" y="79"/>
                      </a:cubicBezTo>
                      <a:cubicBezTo>
                        <a:pt x="44" y="75"/>
                        <a:pt x="44" y="69"/>
                        <a:pt x="44" y="65"/>
                      </a:cubicBezTo>
                      <a:cubicBezTo>
                        <a:pt x="44" y="62"/>
                        <a:pt x="44" y="59"/>
                        <a:pt x="44" y="55"/>
                      </a:cubicBezTo>
                      <a:cubicBezTo>
                        <a:pt x="44" y="54"/>
                        <a:pt x="43" y="52"/>
                        <a:pt x="44" y="51"/>
                      </a:cubicBezTo>
                      <a:cubicBezTo>
                        <a:pt x="45" y="50"/>
                        <a:pt x="47" y="51"/>
                        <a:pt x="48" y="52"/>
                      </a:cubicBezTo>
                      <a:cubicBezTo>
                        <a:pt x="55" y="55"/>
                        <a:pt x="62" y="64"/>
                        <a:pt x="71" y="63"/>
                      </a:cubicBezTo>
                      <a:cubicBezTo>
                        <a:pt x="76" y="63"/>
                        <a:pt x="78" y="59"/>
                        <a:pt x="80" y="54"/>
                      </a:cubicBezTo>
                      <a:cubicBezTo>
                        <a:pt x="83" y="46"/>
                        <a:pt x="83" y="31"/>
                        <a:pt x="74" y="26"/>
                      </a:cubicBezTo>
                      <a:cubicBezTo>
                        <a:pt x="61" y="18"/>
                        <a:pt x="57" y="43"/>
                        <a:pt x="46" y="44"/>
                      </a:cubicBezTo>
                      <a:cubicBezTo>
                        <a:pt x="44" y="44"/>
                        <a:pt x="44" y="43"/>
                        <a:pt x="45" y="41"/>
                      </a:cubicBezTo>
                      <a:cubicBezTo>
                        <a:pt x="46" y="38"/>
                        <a:pt x="48" y="35"/>
                        <a:pt x="50" y="32"/>
                      </a:cubicBezTo>
                      <a:cubicBezTo>
                        <a:pt x="54" y="26"/>
                        <a:pt x="60" y="18"/>
                        <a:pt x="59" y="10"/>
                      </a:cubicBezTo>
                      <a:cubicBezTo>
                        <a:pt x="58" y="2"/>
                        <a:pt x="49" y="0"/>
                        <a:pt x="41" y="0"/>
                      </a:cubicBezTo>
                      <a:cubicBezTo>
                        <a:pt x="33" y="0"/>
                        <a:pt x="24" y="2"/>
                        <a:pt x="23" y="10"/>
                      </a:cubicBezTo>
                      <a:cubicBezTo>
                        <a:pt x="22" y="18"/>
                        <a:pt x="28" y="26"/>
                        <a:pt x="33" y="32"/>
                      </a:cubicBezTo>
                      <a:cubicBezTo>
                        <a:pt x="35" y="35"/>
                        <a:pt x="37" y="38"/>
                        <a:pt x="38" y="41"/>
                      </a:cubicBezTo>
                      <a:cubicBezTo>
                        <a:pt x="38" y="43"/>
                        <a:pt x="39" y="44"/>
                        <a:pt x="36" y="44"/>
                      </a:cubicBezTo>
                      <a:cubicBezTo>
                        <a:pt x="25" y="43"/>
                        <a:pt x="21" y="18"/>
                        <a:pt x="8" y="26"/>
                      </a:cubicBezTo>
                      <a:cubicBezTo>
                        <a:pt x="0" y="31"/>
                        <a:pt x="0" y="46"/>
                        <a:pt x="2" y="54"/>
                      </a:cubicBezTo>
                      <a:cubicBezTo>
                        <a:pt x="4" y="59"/>
                        <a:pt x="7" y="63"/>
                        <a:pt x="11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: Shape 173"/>
                <p:cNvSpPr>
                  <a:spLocks/>
                </p:cNvSpPr>
                <p:nvPr/>
              </p:nvSpPr>
              <p:spPr bwMode="auto">
                <a:xfrm>
                  <a:off x="2732338" y="1652379"/>
                  <a:ext cx="318607" cy="339439"/>
                </a:xfrm>
                <a:custGeom>
                  <a:avLst/>
                  <a:gdLst>
                    <a:gd name="T0" fmla="*/ 59 w 72"/>
                    <a:gd name="T1" fmla="*/ 53 h 77"/>
                    <a:gd name="T2" fmla="*/ 64 w 72"/>
                    <a:gd name="T3" fmla="*/ 50 h 77"/>
                    <a:gd name="T4" fmla="*/ 71 w 72"/>
                    <a:gd name="T5" fmla="*/ 48 h 77"/>
                    <a:gd name="T6" fmla="*/ 71 w 72"/>
                    <a:gd name="T7" fmla="*/ 38 h 77"/>
                    <a:gd name="T8" fmla="*/ 70 w 72"/>
                    <a:gd name="T9" fmla="*/ 22 h 77"/>
                    <a:gd name="T10" fmla="*/ 53 w 72"/>
                    <a:gd name="T11" fmla="*/ 36 h 77"/>
                    <a:gd name="T12" fmla="*/ 48 w 72"/>
                    <a:gd name="T13" fmla="*/ 42 h 77"/>
                    <a:gd name="T14" fmla="*/ 48 w 72"/>
                    <a:gd name="T15" fmla="*/ 36 h 77"/>
                    <a:gd name="T16" fmla="*/ 54 w 72"/>
                    <a:gd name="T17" fmla="*/ 25 h 77"/>
                    <a:gd name="T18" fmla="*/ 49 w 72"/>
                    <a:gd name="T19" fmla="*/ 15 h 77"/>
                    <a:gd name="T20" fmla="*/ 36 w 72"/>
                    <a:gd name="T21" fmla="*/ 0 h 77"/>
                    <a:gd name="T22" fmla="*/ 36 w 72"/>
                    <a:gd name="T23" fmla="*/ 0 h 77"/>
                    <a:gd name="T24" fmla="*/ 36 w 72"/>
                    <a:gd name="T25" fmla="*/ 0 h 77"/>
                    <a:gd name="T26" fmla="*/ 36 w 72"/>
                    <a:gd name="T27" fmla="*/ 0 h 77"/>
                    <a:gd name="T28" fmla="*/ 36 w 72"/>
                    <a:gd name="T29" fmla="*/ 0 h 77"/>
                    <a:gd name="T30" fmla="*/ 23 w 72"/>
                    <a:gd name="T31" fmla="*/ 15 h 77"/>
                    <a:gd name="T32" fmla="*/ 18 w 72"/>
                    <a:gd name="T33" fmla="*/ 25 h 77"/>
                    <a:gd name="T34" fmla="*/ 23 w 72"/>
                    <a:gd name="T35" fmla="*/ 36 h 77"/>
                    <a:gd name="T36" fmla="*/ 24 w 72"/>
                    <a:gd name="T37" fmla="*/ 42 h 77"/>
                    <a:gd name="T38" fmla="*/ 18 w 72"/>
                    <a:gd name="T39" fmla="*/ 36 h 77"/>
                    <a:gd name="T40" fmla="*/ 2 w 72"/>
                    <a:gd name="T41" fmla="*/ 22 h 77"/>
                    <a:gd name="T42" fmla="*/ 0 w 72"/>
                    <a:gd name="T43" fmla="*/ 38 h 77"/>
                    <a:gd name="T44" fmla="*/ 1 w 72"/>
                    <a:gd name="T45" fmla="*/ 48 h 77"/>
                    <a:gd name="T46" fmla="*/ 7 w 72"/>
                    <a:gd name="T47" fmla="*/ 50 h 77"/>
                    <a:gd name="T48" fmla="*/ 12 w 72"/>
                    <a:gd name="T49" fmla="*/ 53 h 77"/>
                    <a:gd name="T50" fmla="*/ 11 w 72"/>
                    <a:gd name="T51" fmla="*/ 56 h 77"/>
                    <a:gd name="T52" fmla="*/ 0 w 72"/>
                    <a:gd name="T53" fmla="*/ 53 h 77"/>
                    <a:gd name="T54" fmla="*/ 16 w 72"/>
                    <a:gd name="T55" fmla="*/ 75 h 77"/>
                    <a:gd name="T56" fmla="*/ 24 w 72"/>
                    <a:gd name="T57" fmla="*/ 74 h 77"/>
                    <a:gd name="T58" fmla="*/ 31 w 72"/>
                    <a:gd name="T59" fmla="*/ 69 h 77"/>
                    <a:gd name="T60" fmla="*/ 34 w 72"/>
                    <a:gd name="T61" fmla="*/ 68 h 77"/>
                    <a:gd name="T62" fmla="*/ 34 w 72"/>
                    <a:gd name="T63" fmla="*/ 65 h 77"/>
                    <a:gd name="T64" fmla="*/ 36 w 72"/>
                    <a:gd name="T65" fmla="*/ 34 h 77"/>
                    <a:gd name="T66" fmla="*/ 38 w 72"/>
                    <a:gd name="T67" fmla="*/ 65 h 77"/>
                    <a:gd name="T68" fmla="*/ 38 w 72"/>
                    <a:gd name="T69" fmla="*/ 68 h 77"/>
                    <a:gd name="T70" fmla="*/ 40 w 72"/>
                    <a:gd name="T71" fmla="*/ 69 h 77"/>
                    <a:gd name="T72" fmla="*/ 47 w 72"/>
                    <a:gd name="T73" fmla="*/ 74 h 77"/>
                    <a:gd name="T74" fmla="*/ 55 w 72"/>
                    <a:gd name="T75" fmla="*/ 75 h 77"/>
                    <a:gd name="T76" fmla="*/ 71 w 72"/>
                    <a:gd name="T77" fmla="*/ 53 h 77"/>
                    <a:gd name="T78" fmla="*/ 60 w 72"/>
                    <a:gd name="T79" fmla="*/ 56 h 77"/>
                    <a:gd name="T80" fmla="*/ 59 w 72"/>
                    <a:gd name="T8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2" h="77">
                      <a:moveTo>
                        <a:pt x="59" y="53"/>
                      </a:moveTo>
                      <a:cubicBezTo>
                        <a:pt x="61" y="51"/>
                        <a:pt x="63" y="51"/>
                        <a:pt x="64" y="50"/>
                      </a:cubicBezTo>
                      <a:cubicBezTo>
                        <a:pt x="66" y="49"/>
                        <a:pt x="69" y="49"/>
                        <a:pt x="71" y="48"/>
                      </a:cubicBezTo>
                      <a:cubicBezTo>
                        <a:pt x="71" y="45"/>
                        <a:pt x="72" y="42"/>
                        <a:pt x="71" y="38"/>
                      </a:cubicBezTo>
                      <a:cubicBezTo>
                        <a:pt x="71" y="33"/>
                        <a:pt x="70" y="28"/>
                        <a:pt x="70" y="22"/>
                      </a:cubicBezTo>
                      <a:cubicBezTo>
                        <a:pt x="63" y="26"/>
                        <a:pt x="56" y="28"/>
                        <a:pt x="53" y="36"/>
                      </a:cubicBezTo>
                      <a:cubicBezTo>
                        <a:pt x="53" y="38"/>
                        <a:pt x="51" y="43"/>
                        <a:pt x="48" y="42"/>
                      </a:cubicBezTo>
                      <a:cubicBezTo>
                        <a:pt x="46" y="40"/>
                        <a:pt x="47" y="37"/>
                        <a:pt x="48" y="36"/>
                      </a:cubicBezTo>
                      <a:cubicBezTo>
                        <a:pt x="51" y="32"/>
                        <a:pt x="54" y="30"/>
                        <a:pt x="54" y="25"/>
                      </a:cubicBezTo>
                      <a:cubicBezTo>
                        <a:pt x="54" y="21"/>
                        <a:pt x="51" y="18"/>
                        <a:pt x="49" y="15"/>
                      </a:cubicBezTo>
                      <a:cubicBezTo>
                        <a:pt x="45" y="10"/>
                        <a:pt x="40" y="6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6"/>
                        <a:pt x="27" y="10"/>
                        <a:pt x="23" y="15"/>
                      </a:cubicBezTo>
                      <a:cubicBezTo>
                        <a:pt x="20" y="18"/>
                        <a:pt x="18" y="21"/>
                        <a:pt x="18" y="25"/>
                      </a:cubicBezTo>
                      <a:cubicBezTo>
                        <a:pt x="18" y="30"/>
                        <a:pt x="21" y="32"/>
                        <a:pt x="23" y="36"/>
                      </a:cubicBezTo>
                      <a:cubicBezTo>
                        <a:pt x="24" y="37"/>
                        <a:pt x="26" y="40"/>
                        <a:pt x="24" y="42"/>
                      </a:cubicBezTo>
                      <a:cubicBezTo>
                        <a:pt x="21" y="43"/>
                        <a:pt x="19" y="38"/>
                        <a:pt x="18" y="36"/>
                      </a:cubicBezTo>
                      <a:cubicBezTo>
                        <a:pt x="16" y="28"/>
                        <a:pt x="9" y="26"/>
                        <a:pt x="2" y="22"/>
                      </a:cubicBezTo>
                      <a:cubicBezTo>
                        <a:pt x="2" y="28"/>
                        <a:pt x="1" y="33"/>
                        <a:pt x="0" y="38"/>
                      </a:cubicBezTo>
                      <a:cubicBezTo>
                        <a:pt x="0" y="42"/>
                        <a:pt x="0" y="45"/>
                        <a:pt x="1" y="48"/>
                      </a:cubicBezTo>
                      <a:cubicBezTo>
                        <a:pt x="3" y="49"/>
                        <a:pt x="5" y="49"/>
                        <a:pt x="7" y="50"/>
                      </a:cubicBezTo>
                      <a:cubicBezTo>
                        <a:pt x="9" y="51"/>
                        <a:pt x="11" y="51"/>
                        <a:pt x="12" y="53"/>
                      </a:cubicBezTo>
                      <a:cubicBezTo>
                        <a:pt x="14" y="54"/>
                        <a:pt x="14" y="57"/>
                        <a:pt x="11" y="56"/>
                      </a:cubicBezTo>
                      <a:cubicBezTo>
                        <a:pt x="8" y="56"/>
                        <a:pt x="4" y="52"/>
                        <a:pt x="0" y="53"/>
                      </a:cubicBezTo>
                      <a:cubicBezTo>
                        <a:pt x="2" y="62"/>
                        <a:pt x="7" y="71"/>
                        <a:pt x="16" y="75"/>
                      </a:cubicBezTo>
                      <a:cubicBezTo>
                        <a:pt x="20" y="77"/>
                        <a:pt x="21" y="76"/>
                        <a:pt x="24" y="74"/>
                      </a:cubicBezTo>
                      <a:cubicBezTo>
                        <a:pt x="27" y="72"/>
                        <a:pt x="28" y="70"/>
                        <a:pt x="31" y="69"/>
                      </a:cubicBezTo>
                      <a:cubicBezTo>
                        <a:pt x="33" y="69"/>
                        <a:pt x="34" y="70"/>
                        <a:pt x="34" y="68"/>
                      </a:cubicBezTo>
                      <a:cubicBezTo>
                        <a:pt x="34" y="67"/>
                        <a:pt x="34" y="66"/>
                        <a:pt x="34" y="65"/>
                      </a:cubicBezTo>
                      <a:cubicBezTo>
                        <a:pt x="35" y="53"/>
                        <a:pt x="35" y="46"/>
                        <a:pt x="36" y="34"/>
                      </a:cubicBezTo>
                      <a:cubicBezTo>
                        <a:pt x="36" y="46"/>
                        <a:pt x="37" y="53"/>
                        <a:pt x="38" y="65"/>
                      </a:cubicBezTo>
                      <a:cubicBezTo>
                        <a:pt x="38" y="66"/>
                        <a:pt x="38" y="67"/>
                        <a:pt x="38" y="68"/>
                      </a:cubicBezTo>
                      <a:cubicBezTo>
                        <a:pt x="38" y="70"/>
                        <a:pt x="39" y="69"/>
                        <a:pt x="40" y="69"/>
                      </a:cubicBezTo>
                      <a:cubicBezTo>
                        <a:pt x="43" y="70"/>
                        <a:pt x="45" y="72"/>
                        <a:pt x="47" y="74"/>
                      </a:cubicBezTo>
                      <a:cubicBezTo>
                        <a:pt x="50" y="76"/>
                        <a:pt x="52" y="77"/>
                        <a:pt x="55" y="75"/>
                      </a:cubicBezTo>
                      <a:cubicBezTo>
                        <a:pt x="65" y="71"/>
                        <a:pt x="70" y="62"/>
                        <a:pt x="71" y="53"/>
                      </a:cubicBezTo>
                      <a:cubicBezTo>
                        <a:pt x="68" y="52"/>
                        <a:pt x="64" y="56"/>
                        <a:pt x="60" y="56"/>
                      </a:cubicBezTo>
                      <a:cubicBezTo>
                        <a:pt x="58" y="57"/>
                        <a:pt x="58" y="54"/>
                        <a:pt x="59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Rectangle 174"/>
                <p:cNvSpPr>
                  <a:spLocks/>
                </p:cNvSpPr>
                <p:nvPr/>
              </p:nvSpPr>
              <p:spPr bwMode="auto">
                <a:xfrm>
                  <a:off x="2878162" y="1966084"/>
                  <a:ext cx="22057" cy="1053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: Shape 175"/>
                <p:cNvSpPr>
                  <a:spLocks/>
                </p:cNvSpPr>
                <p:nvPr/>
              </p:nvSpPr>
              <p:spPr bwMode="auto">
                <a:xfrm>
                  <a:off x="5920861" y="1413423"/>
                  <a:ext cx="30635" cy="162980"/>
                </a:xfrm>
                <a:custGeom>
                  <a:avLst/>
                  <a:gdLst>
                    <a:gd name="T0" fmla="*/ 7 w 7"/>
                    <a:gd name="T1" fmla="*/ 1 h 37"/>
                    <a:gd name="T2" fmla="*/ 4 w 7"/>
                    <a:gd name="T3" fmla="*/ 0 h 37"/>
                    <a:gd name="T4" fmla="*/ 4 w 7"/>
                    <a:gd name="T5" fmla="*/ 0 h 37"/>
                    <a:gd name="T6" fmla="*/ 0 w 7"/>
                    <a:gd name="T7" fmla="*/ 1 h 37"/>
                    <a:gd name="T8" fmla="*/ 0 w 7"/>
                    <a:gd name="T9" fmla="*/ 37 h 37"/>
                    <a:gd name="T10" fmla="*/ 7 w 7"/>
                    <a:gd name="T11" fmla="*/ 37 h 37"/>
                    <a:gd name="T12" fmla="*/ 7 w 7"/>
                    <a:gd name="T1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7">
                      <a:moveTo>
                        <a:pt x="7" y="1"/>
                      </a:moveTo>
                      <a:cubicBezTo>
                        <a:pt x="6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7" y="37"/>
                        <a:pt x="7" y="37"/>
                        <a:pt x="7" y="37"/>
                      </a:cubicBez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: Shape 176"/>
                <p:cNvSpPr>
                  <a:spLocks/>
                </p:cNvSpPr>
                <p:nvPr/>
              </p:nvSpPr>
              <p:spPr bwMode="auto">
                <a:xfrm>
                  <a:off x="5920861" y="1192849"/>
                  <a:ext cx="30635" cy="22057"/>
                </a:xfrm>
                <a:custGeom>
                  <a:avLst/>
                  <a:gdLst>
                    <a:gd name="T0" fmla="*/ 5 w 7"/>
                    <a:gd name="T1" fmla="*/ 5 h 5"/>
                    <a:gd name="T2" fmla="*/ 5 w 7"/>
                    <a:gd name="T3" fmla="*/ 5 h 5"/>
                    <a:gd name="T4" fmla="*/ 7 w 7"/>
                    <a:gd name="T5" fmla="*/ 5 h 5"/>
                    <a:gd name="T6" fmla="*/ 7 w 7"/>
                    <a:gd name="T7" fmla="*/ 0 h 5"/>
                    <a:gd name="T8" fmla="*/ 0 w 7"/>
                    <a:gd name="T9" fmla="*/ 0 h 5"/>
                    <a:gd name="T10" fmla="*/ 0 w 7"/>
                    <a:gd name="T11" fmla="*/ 5 h 5"/>
                    <a:gd name="T12" fmla="*/ 5 w 7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7" y="5"/>
                        <a:pt x="7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3" y="5"/>
                        <a:pt x="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: Shape 177"/>
                <p:cNvSpPr>
                  <a:spLocks/>
                </p:cNvSpPr>
                <p:nvPr/>
              </p:nvSpPr>
              <p:spPr bwMode="auto">
                <a:xfrm>
                  <a:off x="5788517" y="1223484"/>
                  <a:ext cx="305128" cy="220574"/>
                </a:xfrm>
                <a:custGeom>
                  <a:avLst/>
                  <a:gdLst>
                    <a:gd name="T0" fmla="*/ 37 w 69"/>
                    <a:gd name="T1" fmla="*/ 0 h 50"/>
                    <a:gd name="T2" fmla="*/ 35 w 69"/>
                    <a:gd name="T3" fmla="*/ 0 h 50"/>
                    <a:gd name="T4" fmla="*/ 35 w 69"/>
                    <a:gd name="T5" fmla="*/ 0 h 50"/>
                    <a:gd name="T6" fmla="*/ 30 w 69"/>
                    <a:gd name="T7" fmla="*/ 0 h 50"/>
                    <a:gd name="T8" fmla="*/ 1 w 69"/>
                    <a:gd name="T9" fmla="*/ 33 h 50"/>
                    <a:gd name="T10" fmla="*/ 3 w 69"/>
                    <a:gd name="T11" fmla="*/ 46 h 50"/>
                    <a:gd name="T12" fmla="*/ 4 w 69"/>
                    <a:gd name="T13" fmla="*/ 48 h 50"/>
                    <a:gd name="T14" fmla="*/ 6 w 69"/>
                    <a:gd name="T15" fmla="*/ 46 h 50"/>
                    <a:gd name="T16" fmla="*/ 14 w 69"/>
                    <a:gd name="T17" fmla="*/ 40 h 50"/>
                    <a:gd name="T18" fmla="*/ 15 w 69"/>
                    <a:gd name="T19" fmla="*/ 40 h 50"/>
                    <a:gd name="T20" fmla="*/ 23 w 69"/>
                    <a:gd name="T21" fmla="*/ 46 h 50"/>
                    <a:gd name="T22" fmla="*/ 24 w 69"/>
                    <a:gd name="T23" fmla="*/ 48 h 50"/>
                    <a:gd name="T24" fmla="*/ 25 w 69"/>
                    <a:gd name="T25" fmla="*/ 46 h 50"/>
                    <a:gd name="T26" fmla="*/ 30 w 69"/>
                    <a:gd name="T27" fmla="*/ 42 h 50"/>
                    <a:gd name="T28" fmla="*/ 34 w 69"/>
                    <a:gd name="T29" fmla="*/ 41 h 50"/>
                    <a:gd name="T30" fmla="*/ 34 w 69"/>
                    <a:gd name="T31" fmla="*/ 41 h 50"/>
                    <a:gd name="T32" fmla="*/ 37 w 69"/>
                    <a:gd name="T33" fmla="*/ 42 h 50"/>
                    <a:gd name="T34" fmla="*/ 43 w 69"/>
                    <a:gd name="T35" fmla="*/ 47 h 50"/>
                    <a:gd name="T36" fmla="*/ 44 w 69"/>
                    <a:gd name="T37" fmla="*/ 48 h 50"/>
                    <a:gd name="T38" fmla="*/ 45 w 69"/>
                    <a:gd name="T39" fmla="*/ 47 h 50"/>
                    <a:gd name="T40" fmla="*/ 54 w 69"/>
                    <a:gd name="T41" fmla="*/ 41 h 50"/>
                    <a:gd name="T42" fmla="*/ 54 w 69"/>
                    <a:gd name="T43" fmla="*/ 41 h 50"/>
                    <a:gd name="T44" fmla="*/ 62 w 69"/>
                    <a:gd name="T45" fmla="*/ 47 h 50"/>
                    <a:gd name="T46" fmla="*/ 63 w 69"/>
                    <a:gd name="T47" fmla="*/ 49 h 50"/>
                    <a:gd name="T48" fmla="*/ 64 w 69"/>
                    <a:gd name="T49" fmla="*/ 50 h 50"/>
                    <a:gd name="T50" fmla="*/ 64 w 69"/>
                    <a:gd name="T51" fmla="*/ 49 h 50"/>
                    <a:gd name="T52" fmla="*/ 65 w 69"/>
                    <a:gd name="T53" fmla="*/ 47 h 50"/>
                    <a:gd name="T54" fmla="*/ 68 w 69"/>
                    <a:gd name="T55" fmla="*/ 35 h 50"/>
                    <a:gd name="T56" fmla="*/ 37 w 69"/>
                    <a:gd name="T5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9" h="50">
                      <a:moveTo>
                        <a:pt x="37" y="0"/>
                      </a:moveTo>
                      <a:cubicBezTo>
                        <a:pt x="37" y="0"/>
                        <a:pt x="36" y="0"/>
                        <a:pt x="35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3" y="0"/>
                        <a:pt x="32" y="0"/>
                        <a:pt x="30" y="0"/>
                      </a:cubicBezTo>
                      <a:cubicBezTo>
                        <a:pt x="14" y="2"/>
                        <a:pt x="1" y="16"/>
                        <a:pt x="1" y="33"/>
                      </a:cubicBezTo>
                      <a:cubicBezTo>
                        <a:pt x="0" y="38"/>
                        <a:pt x="1" y="42"/>
                        <a:pt x="3" y="46"/>
                      </a:cubicBezTo>
                      <a:cubicBezTo>
                        <a:pt x="3" y="47"/>
                        <a:pt x="4" y="48"/>
                        <a:pt x="4" y="48"/>
                      </a:cubicBezTo>
                      <a:cubicBezTo>
                        <a:pt x="5" y="48"/>
                        <a:pt x="5" y="47"/>
                        <a:pt x="6" y="46"/>
                      </a:cubicBezTo>
                      <a:cubicBezTo>
                        <a:pt x="7" y="43"/>
                        <a:pt x="11" y="40"/>
                        <a:pt x="14" y="40"/>
                      </a:cubicBezTo>
                      <a:cubicBezTo>
                        <a:pt x="14" y="40"/>
                        <a:pt x="15" y="40"/>
                        <a:pt x="15" y="40"/>
                      </a:cubicBezTo>
                      <a:cubicBezTo>
                        <a:pt x="18" y="41"/>
                        <a:pt x="22" y="43"/>
                        <a:pt x="23" y="46"/>
                      </a:cubicBezTo>
                      <a:cubicBezTo>
                        <a:pt x="24" y="47"/>
                        <a:pt x="24" y="48"/>
                        <a:pt x="24" y="48"/>
                      </a:cubicBezTo>
                      <a:cubicBezTo>
                        <a:pt x="24" y="48"/>
                        <a:pt x="25" y="47"/>
                        <a:pt x="25" y="46"/>
                      </a:cubicBezTo>
                      <a:cubicBezTo>
                        <a:pt x="26" y="44"/>
                        <a:pt x="28" y="42"/>
                        <a:pt x="30" y="42"/>
                      </a:cubicBezTo>
                      <a:cubicBezTo>
                        <a:pt x="31" y="41"/>
                        <a:pt x="33" y="41"/>
                        <a:pt x="34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5" y="41"/>
                        <a:pt x="36" y="41"/>
                        <a:pt x="37" y="42"/>
                      </a:cubicBezTo>
                      <a:cubicBezTo>
                        <a:pt x="40" y="42"/>
                        <a:pt x="42" y="44"/>
                        <a:pt x="43" y="47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4" y="48"/>
                        <a:pt x="44" y="48"/>
                        <a:pt x="45" y="47"/>
                      </a:cubicBezTo>
                      <a:cubicBezTo>
                        <a:pt x="47" y="44"/>
                        <a:pt x="50" y="41"/>
                        <a:pt x="54" y="41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8" y="41"/>
                        <a:pt x="61" y="44"/>
                        <a:pt x="62" y="47"/>
                      </a:cubicBezTo>
                      <a:cubicBezTo>
                        <a:pt x="63" y="48"/>
                        <a:pt x="63" y="49"/>
                        <a:pt x="63" y="49"/>
                      </a:cubicBezTo>
                      <a:cubicBezTo>
                        <a:pt x="63" y="50"/>
                        <a:pt x="63" y="50"/>
                        <a:pt x="64" y="50"/>
                      </a:cubicBezTo>
                      <a:cubicBezTo>
                        <a:pt x="64" y="50"/>
                        <a:pt x="64" y="50"/>
                        <a:pt x="64" y="49"/>
                      </a:cubicBezTo>
                      <a:cubicBezTo>
                        <a:pt x="65" y="49"/>
                        <a:pt x="65" y="48"/>
                        <a:pt x="65" y="47"/>
                      </a:cubicBezTo>
                      <a:cubicBezTo>
                        <a:pt x="67" y="44"/>
                        <a:pt x="68" y="39"/>
                        <a:pt x="68" y="35"/>
                      </a:cubicBezTo>
                      <a:cubicBezTo>
                        <a:pt x="69" y="17"/>
                        <a:pt x="55" y="2"/>
                        <a:pt x="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: Shape 178"/>
                <p:cNvSpPr>
                  <a:spLocks/>
                </p:cNvSpPr>
                <p:nvPr/>
              </p:nvSpPr>
              <p:spPr bwMode="auto">
                <a:xfrm>
                  <a:off x="4601092" y="4491660"/>
                  <a:ext cx="118865" cy="84553"/>
                </a:xfrm>
                <a:custGeom>
                  <a:avLst/>
                  <a:gdLst>
                    <a:gd name="T0" fmla="*/ 17 w 27"/>
                    <a:gd name="T1" fmla="*/ 5 h 19"/>
                    <a:gd name="T2" fmla="*/ 24 w 27"/>
                    <a:gd name="T3" fmla="*/ 1 h 19"/>
                    <a:gd name="T4" fmla="*/ 27 w 27"/>
                    <a:gd name="T5" fmla="*/ 0 h 19"/>
                    <a:gd name="T6" fmla="*/ 16 w 27"/>
                    <a:gd name="T7" fmla="*/ 1 h 19"/>
                    <a:gd name="T8" fmla="*/ 9 w 27"/>
                    <a:gd name="T9" fmla="*/ 7 h 19"/>
                    <a:gd name="T10" fmla="*/ 5 w 27"/>
                    <a:gd name="T11" fmla="*/ 12 h 19"/>
                    <a:gd name="T12" fmla="*/ 0 w 27"/>
                    <a:gd name="T13" fmla="*/ 19 h 19"/>
                    <a:gd name="T14" fmla="*/ 9 w 27"/>
                    <a:gd name="T15" fmla="*/ 15 h 19"/>
                    <a:gd name="T16" fmla="*/ 17 w 27"/>
                    <a:gd name="T1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19">
                      <a:moveTo>
                        <a:pt x="17" y="5"/>
                      </a:moveTo>
                      <a:cubicBezTo>
                        <a:pt x="19" y="4"/>
                        <a:pt x="21" y="2"/>
                        <a:pt x="24" y="1"/>
                      </a:cubicBezTo>
                      <a:cubicBezTo>
                        <a:pt x="24" y="1"/>
                        <a:pt x="26" y="0"/>
                        <a:pt x="27" y="0"/>
                      </a:cubicBezTo>
                      <a:cubicBezTo>
                        <a:pt x="23" y="0"/>
                        <a:pt x="19" y="0"/>
                        <a:pt x="16" y="1"/>
                      </a:cubicBezTo>
                      <a:cubicBezTo>
                        <a:pt x="13" y="2"/>
                        <a:pt x="10" y="4"/>
                        <a:pt x="9" y="7"/>
                      </a:cubicBezTo>
                      <a:cubicBezTo>
                        <a:pt x="7" y="9"/>
                        <a:pt x="6" y="11"/>
                        <a:pt x="5" y="12"/>
                      </a:cubicBezTo>
                      <a:cubicBezTo>
                        <a:pt x="4" y="15"/>
                        <a:pt x="3" y="18"/>
                        <a:pt x="0" y="19"/>
                      </a:cubicBezTo>
                      <a:cubicBezTo>
                        <a:pt x="3" y="19"/>
                        <a:pt x="7" y="17"/>
                        <a:pt x="9" y="15"/>
                      </a:cubicBezTo>
                      <a:cubicBezTo>
                        <a:pt x="13" y="12"/>
                        <a:pt x="15" y="9"/>
                        <a:pt x="1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: Shape 179"/>
                <p:cNvSpPr>
                  <a:spLocks/>
                </p:cNvSpPr>
                <p:nvPr/>
              </p:nvSpPr>
              <p:spPr bwMode="auto">
                <a:xfrm>
                  <a:off x="4609670" y="4491660"/>
                  <a:ext cx="154402" cy="106611"/>
                </a:xfrm>
                <a:custGeom>
                  <a:avLst/>
                  <a:gdLst>
                    <a:gd name="T0" fmla="*/ 23 w 35"/>
                    <a:gd name="T1" fmla="*/ 3 h 24"/>
                    <a:gd name="T2" fmla="*/ 14 w 35"/>
                    <a:gd name="T3" fmla="*/ 11 h 24"/>
                    <a:gd name="T4" fmla="*/ 8 w 35"/>
                    <a:gd name="T5" fmla="*/ 17 h 24"/>
                    <a:gd name="T6" fmla="*/ 0 w 35"/>
                    <a:gd name="T7" fmla="*/ 20 h 24"/>
                    <a:gd name="T8" fmla="*/ 19 w 35"/>
                    <a:gd name="T9" fmla="*/ 20 h 24"/>
                    <a:gd name="T10" fmla="*/ 30 w 35"/>
                    <a:gd name="T11" fmla="*/ 6 h 24"/>
                    <a:gd name="T12" fmla="*/ 33 w 35"/>
                    <a:gd name="T13" fmla="*/ 2 h 24"/>
                    <a:gd name="T14" fmla="*/ 35 w 35"/>
                    <a:gd name="T15" fmla="*/ 1 h 24"/>
                    <a:gd name="T16" fmla="*/ 23 w 35"/>
                    <a:gd name="T17" fmla="*/ 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24">
                      <a:moveTo>
                        <a:pt x="23" y="3"/>
                      </a:moveTo>
                      <a:cubicBezTo>
                        <a:pt x="19" y="5"/>
                        <a:pt x="17" y="7"/>
                        <a:pt x="14" y="11"/>
                      </a:cubicBezTo>
                      <a:cubicBezTo>
                        <a:pt x="12" y="13"/>
                        <a:pt x="10" y="16"/>
                        <a:pt x="8" y="17"/>
                      </a:cubicBezTo>
                      <a:cubicBezTo>
                        <a:pt x="5" y="19"/>
                        <a:pt x="3" y="20"/>
                        <a:pt x="0" y="20"/>
                      </a:cubicBezTo>
                      <a:cubicBezTo>
                        <a:pt x="6" y="24"/>
                        <a:pt x="13" y="24"/>
                        <a:pt x="19" y="20"/>
                      </a:cubicBezTo>
                      <a:cubicBezTo>
                        <a:pt x="25" y="17"/>
                        <a:pt x="27" y="12"/>
                        <a:pt x="30" y="6"/>
                      </a:cubicBezTo>
                      <a:cubicBezTo>
                        <a:pt x="31" y="5"/>
                        <a:pt x="32" y="3"/>
                        <a:pt x="33" y="2"/>
                      </a:cubicBezTo>
                      <a:cubicBezTo>
                        <a:pt x="34" y="2"/>
                        <a:pt x="35" y="1"/>
                        <a:pt x="35" y="1"/>
                      </a:cubicBezTo>
                      <a:cubicBezTo>
                        <a:pt x="31" y="0"/>
                        <a:pt x="27" y="1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: Shape 180"/>
                <p:cNvSpPr>
                  <a:spLocks/>
                </p:cNvSpPr>
                <p:nvPr/>
              </p:nvSpPr>
              <p:spPr bwMode="auto">
                <a:xfrm>
                  <a:off x="4601092" y="4403430"/>
                  <a:ext cx="101709" cy="71074"/>
                </a:xfrm>
                <a:custGeom>
                  <a:avLst/>
                  <a:gdLst>
                    <a:gd name="T0" fmla="*/ 8 w 23"/>
                    <a:gd name="T1" fmla="*/ 6 h 16"/>
                    <a:gd name="T2" fmla="*/ 5 w 23"/>
                    <a:gd name="T3" fmla="*/ 11 h 16"/>
                    <a:gd name="T4" fmla="*/ 0 w 23"/>
                    <a:gd name="T5" fmla="*/ 16 h 16"/>
                    <a:gd name="T6" fmla="*/ 8 w 23"/>
                    <a:gd name="T7" fmla="*/ 13 h 16"/>
                    <a:gd name="T8" fmla="*/ 15 w 23"/>
                    <a:gd name="T9" fmla="*/ 5 h 16"/>
                    <a:gd name="T10" fmla="*/ 20 w 23"/>
                    <a:gd name="T11" fmla="*/ 1 h 16"/>
                    <a:gd name="T12" fmla="*/ 23 w 23"/>
                    <a:gd name="T13" fmla="*/ 0 h 16"/>
                    <a:gd name="T14" fmla="*/ 14 w 23"/>
                    <a:gd name="T15" fmla="*/ 1 h 16"/>
                    <a:gd name="T16" fmla="*/ 8 w 23"/>
                    <a:gd name="T17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6">
                      <a:moveTo>
                        <a:pt x="8" y="6"/>
                      </a:moveTo>
                      <a:cubicBezTo>
                        <a:pt x="6" y="8"/>
                        <a:pt x="6" y="9"/>
                        <a:pt x="5" y="11"/>
                      </a:cubicBezTo>
                      <a:cubicBezTo>
                        <a:pt x="4" y="13"/>
                        <a:pt x="2" y="15"/>
                        <a:pt x="0" y="16"/>
                      </a:cubicBezTo>
                      <a:cubicBezTo>
                        <a:pt x="3" y="16"/>
                        <a:pt x="6" y="15"/>
                        <a:pt x="8" y="13"/>
                      </a:cubicBezTo>
                      <a:cubicBezTo>
                        <a:pt x="11" y="11"/>
                        <a:pt x="13" y="7"/>
                        <a:pt x="15" y="5"/>
                      </a:cubicBezTo>
                      <a:cubicBezTo>
                        <a:pt x="17" y="3"/>
                        <a:pt x="18" y="2"/>
                        <a:pt x="20" y="1"/>
                      </a:cubicBezTo>
                      <a:cubicBezTo>
                        <a:pt x="21" y="1"/>
                        <a:pt x="22" y="0"/>
                        <a:pt x="23" y="0"/>
                      </a:cubicBezTo>
                      <a:cubicBezTo>
                        <a:pt x="20" y="0"/>
                        <a:pt x="17" y="0"/>
                        <a:pt x="14" y="1"/>
                      </a:cubicBezTo>
                      <a:cubicBezTo>
                        <a:pt x="11" y="2"/>
                        <a:pt x="9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: Shape 181"/>
                <p:cNvSpPr>
                  <a:spLocks/>
                </p:cNvSpPr>
                <p:nvPr/>
              </p:nvSpPr>
              <p:spPr bwMode="auto">
                <a:xfrm>
                  <a:off x="4609670" y="4403430"/>
                  <a:ext cx="132345" cy="93131"/>
                </a:xfrm>
                <a:custGeom>
                  <a:avLst/>
                  <a:gdLst>
                    <a:gd name="T0" fmla="*/ 28 w 30"/>
                    <a:gd name="T1" fmla="*/ 2 h 21"/>
                    <a:gd name="T2" fmla="*/ 30 w 30"/>
                    <a:gd name="T3" fmla="*/ 1 h 21"/>
                    <a:gd name="T4" fmla="*/ 19 w 30"/>
                    <a:gd name="T5" fmla="*/ 2 h 21"/>
                    <a:gd name="T6" fmla="*/ 12 w 30"/>
                    <a:gd name="T7" fmla="*/ 9 h 21"/>
                    <a:gd name="T8" fmla="*/ 6 w 30"/>
                    <a:gd name="T9" fmla="*/ 15 h 21"/>
                    <a:gd name="T10" fmla="*/ 0 w 30"/>
                    <a:gd name="T11" fmla="*/ 18 h 21"/>
                    <a:gd name="T12" fmla="*/ 16 w 30"/>
                    <a:gd name="T13" fmla="*/ 17 h 21"/>
                    <a:gd name="T14" fmla="*/ 25 w 30"/>
                    <a:gd name="T15" fmla="*/ 6 h 21"/>
                    <a:gd name="T16" fmla="*/ 28 w 30"/>
                    <a:gd name="T17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">
                      <a:moveTo>
                        <a:pt x="28" y="2"/>
                      </a:moveTo>
                      <a:cubicBezTo>
                        <a:pt x="29" y="2"/>
                        <a:pt x="30" y="1"/>
                        <a:pt x="30" y="1"/>
                      </a:cubicBezTo>
                      <a:cubicBezTo>
                        <a:pt x="26" y="0"/>
                        <a:pt x="23" y="1"/>
                        <a:pt x="19" y="2"/>
                      </a:cubicBezTo>
                      <a:cubicBezTo>
                        <a:pt x="16" y="4"/>
                        <a:pt x="14" y="6"/>
                        <a:pt x="12" y="9"/>
                      </a:cubicBezTo>
                      <a:cubicBezTo>
                        <a:pt x="10" y="11"/>
                        <a:pt x="9" y="14"/>
                        <a:pt x="6" y="15"/>
                      </a:cubicBezTo>
                      <a:cubicBezTo>
                        <a:pt x="5" y="16"/>
                        <a:pt x="2" y="17"/>
                        <a:pt x="0" y="18"/>
                      </a:cubicBezTo>
                      <a:cubicBezTo>
                        <a:pt x="5" y="21"/>
                        <a:pt x="11" y="21"/>
                        <a:pt x="16" y="17"/>
                      </a:cubicBezTo>
                      <a:cubicBezTo>
                        <a:pt x="21" y="15"/>
                        <a:pt x="23" y="10"/>
                        <a:pt x="25" y="6"/>
                      </a:cubicBezTo>
                      <a:cubicBezTo>
                        <a:pt x="26" y="4"/>
                        <a:pt x="27" y="3"/>
                        <a:pt x="2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: Shape 182"/>
                <p:cNvSpPr>
                  <a:spLocks/>
                </p:cNvSpPr>
                <p:nvPr/>
              </p:nvSpPr>
              <p:spPr bwMode="auto">
                <a:xfrm>
                  <a:off x="4472424" y="4491660"/>
                  <a:ext cx="115189" cy="84553"/>
                </a:xfrm>
                <a:custGeom>
                  <a:avLst/>
                  <a:gdLst>
                    <a:gd name="T0" fmla="*/ 9 w 26"/>
                    <a:gd name="T1" fmla="*/ 5 h 19"/>
                    <a:gd name="T2" fmla="*/ 17 w 26"/>
                    <a:gd name="T3" fmla="*/ 15 h 19"/>
                    <a:gd name="T4" fmla="*/ 26 w 26"/>
                    <a:gd name="T5" fmla="*/ 19 h 19"/>
                    <a:gd name="T6" fmla="*/ 21 w 26"/>
                    <a:gd name="T7" fmla="*/ 12 h 19"/>
                    <a:gd name="T8" fmla="*/ 18 w 26"/>
                    <a:gd name="T9" fmla="*/ 7 h 19"/>
                    <a:gd name="T10" fmla="*/ 11 w 26"/>
                    <a:gd name="T11" fmla="*/ 1 h 19"/>
                    <a:gd name="T12" fmla="*/ 0 w 26"/>
                    <a:gd name="T13" fmla="*/ 0 h 19"/>
                    <a:gd name="T14" fmla="*/ 3 w 26"/>
                    <a:gd name="T15" fmla="*/ 1 h 19"/>
                    <a:gd name="T16" fmla="*/ 9 w 26"/>
                    <a:gd name="T1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19">
                      <a:moveTo>
                        <a:pt x="9" y="5"/>
                      </a:moveTo>
                      <a:cubicBezTo>
                        <a:pt x="12" y="9"/>
                        <a:pt x="14" y="12"/>
                        <a:pt x="17" y="15"/>
                      </a:cubicBezTo>
                      <a:cubicBezTo>
                        <a:pt x="20" y="17"/>
                        <a:pt x="23" y="19"/>
                        <a:pt x="26" y="19"/>
                      </a:cubicBezTo>
                      <a:cubicBezTo>
                        <a:pt x="24" y="18"/>
                        <a:pt x="22" y="15"/>
                        <a:pt x="21" y="12"/>
                      </a:cubicBezTo>
                      <a:cubicBezTo>
                        <a:pt x="20" y="11"/>
                        <a:pt x="19" y="9"/>
                        <a:pt x="18" y="7"/>
                      </a:cubicBezTo>
                      <a:cubicBezTo>
                        <a:pt x="16" y="4"/>
                        <a:pt x="14" y="2"/>
                        <a:pt x="11" y="1"/>
                      </a:cubicBez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5" y="2"/>
                        <a:pt x="7" y="4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: Shape 183"/>
                <p:cNvSpPr>
                  <a:spLocks/>
                </p:cNvSpPr>
                <p:nvPr/>
              </p:nvSpPr>
              <p:spPr bwMode="auto">
                <a:xfrm>
                  <a:off x="4424633" y="4491660"/>
                  <a:ext cx="154402" cy="106611"/>
                </a:xfrm>
                <a:custGeom>
                  <a:avLst/>
                  <a:gdLst>
                    <a:gd name="T0" fmla="*/ 6 w 35"/>
                    <a:gd name="T1" fmla="*/ 6 h 24"/>
                    <a:gd name="T2" fmla="*/ 16 w 35"/>
                    <a:gd name="T3" fmla="*/ 20 h 24"/>
                    <a:gd name="T4" fmla="*/ 35 w 35"/>
                    <a:gd name="T5" fmla="*/ 20 h 24"/>
                    <a:gd name="T6" fmla="*/ 28 w 35"/>
                    <a:gd name="T7" fmla="*/ 17 h 24"/>
                    <a:gd name="T8" fmla="*/ 21 w 35"/>
                    <a:gd name="T9" fmla="*/ 11 h 24"/>
                    <a:gd name="T10" fmla="*/ 13 w 35"/>
                    <a:gd name="T11" fmla="*/ 3 h 24"/>
                    <a:gd name="T12" fmla="*/ 0 w 35"/>
                    <a:gd name="T13" fmla="*/ 1 h 24"/>
                    <a:gd name="T14" fmla="*/ 2 w 35"/>
                    <a:gd name="T15" fmla="*/ 2 h 24"/>
                    <a:gd name="T16" fmla="*/ 6 w 35"/>
                    <a:gd name="T17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24">
                      <a:moveTo>
                        <a:pt x="6" y="6"/>
                      </a:moveTo>
                      <a:cubicBezTo>
                        <a:pt x="9" y="12"/>
                        <a:pt x="11" y="17"/>
                        <a:pt x="16" y="20"/>
                      </a:cubicBezTo>
                      <a:cubicBezTo>
                        <a:pt x="22" y="24"/>
                        <a:pt x="30" y="24"/>
                        <a:pt x="35" y="20"/>
                      </a:cubicBezTo>
                      <a:cubicBezTo>
                        <a:pt x="33" y="20"/>
                        <a:pt x="30" y="19"/>
                        <a:pt x="28" y="17"/>
                      </a:cubicBezTo>
                      <a:cubicBezTo>
                        <a:pt x="25" y="16"/>
                        <a:pt x="23" y="13"/>
                        <a:pt x="21" y="11"/>
                      </a:cubicBezTo>
                      <a:cubicBezTo>
                        <a:pt x="19" y="7"/>
                        <a:pt x="16" y="5"/>
                        <a:pt x="13" y="3"/>
                      </a:cubicBezTo>
                      <a:cubicBezTo>
                        <a:pt x="9" y="1"/>
                        <a:pt x="4" y="0"/>
                        <a:pt x="0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4" y="3"/>
                        <a:pt x="5" y="5"/>
                        <a:pt x="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: Shape 184"/>
                <p:cNvSpPr>
                  <a:spLocks/>
                </p:cNvSpPr>
                <p:nvPr/>
              </p:nvSpPr>
              <p:spPr bwMode="auto">
                <a:xfrm>
                  <a:off x="4485903" y="4403430"/>
                  <a:ext cx="101709" cy="71074"/>
                </a:xfrm>
                <a:custGeom>
                  <a:avLst/>
                  <a:gdLst>
                    <a:gd name="T0" fmla="*/ 10 w 23"/>
                    <a:gd name="T1" fmla="*/ 1 h 16"/>
                    <a:gd name="T2" fmla="*/ 0 w 23"/>
                    <a:gd name="T3" fmla="*/ 0 h 16"/>
                    <a:gd name="T4" fmla="*/ 3 w 23"/>
                    <a:gd name="T5" fmla="*/ 1 h 16"/>
                    <a:gd name="T6" fmla="*/ 8 w 23"/>
                    <a:gd name="T7" fmla="*/ 5 h 16"/>
                    <a:gd name="T8" fmla="*/ 15 w 23"/>
                    <a:gd name="T9" fmla="*/ 13 h 16"/>
                    <a:gd name="T10" fmla="*/ 23 w 23"/>
                    <a:gd name="T11" fmla="*/ 16 h 16"/>
                    <a:gd name="T12" fmla="*/ 19 w 23"/>
                    <a:gd name="T13" fmla="*/ 11 h 16"/>
                    <a:gd name="T14" fmla="*/ 16 w 23"/>
                    <a:gd name="T15" fmla="*/ 6 h 16"/>
                    <a:gd name="T16" fmla="*/ 10 w 23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6">
                      <a:moveTo>
                        <a:pt x="10" y="1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5" y="2"/>
                        <a:pt x="7" y="3"/>
                        <a:pt x="8" y="5"/>
                      </a:cubicBezTo>
                      <a:cubicBezTo>
                        <a:pt x="11" y="7"/>
                        <a:pt x="13" y="11"/>
                        <a:pt x="15" y="13"/>
                      </a:cubicBezTo>
                      <a:cubicBezTo>
                        <a:pt x="18" y="15"/>
                        <a:pt x="20" y="16"/>
                        <a:pt x="23" y="16"/>
                      </a:cubicBezTo>
                      <a:cubicBezTo>
                        <a:pt x="21" y="15"/>
                        <a:pt x="20" y="13"/>
                        <a:pt x="19" y="11"/>
                      </a:cubicBezTo>
                      <a:cubicBezTo>
                        <a:pt x="18" y="9"/>
                        <a:pt x="17" y="8"/>
                        <a:pt x="16" y="6"/>
                      </a:cubicBezTo>
                      <a:cubicBezTo>
                        <a:pt x="14" y="4"/>
                        <a:pt x="12" y="2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: Shape 185"/>
                <p:cNvSpPr>
                  <a:spLocks/>
                </p:cNvSpPr>
                <p:nvPr/>
              </p:nvSpPr>
              <p:spPr bwMode="auto">
                <a:xfrm>
                  <a:off x="4446690" y="4403430"/>
                  <a:ext cx="132345" cy="93131"/>
                </a:xfrm>
                <a:custGeom>
                  <a:avLst/>
                  <a:gdLst>
                    <a:gd name="T0" fmla="*/ 0 w 30"/>
                    <a:gd name="T1" fmla="*/ 1 h 21"/>
                    <a:gd name="T2" fmla="*/ 2 w 30"/>
                    <a:gd name="T3" fmla="*/ 2 h 21"/>
                    <a:gd name="T4" fmla="*/ 5 w 30"/>
                    <a:gd name="T5" fmla="*/ 6 h 21"/>
                    <a:gd name="T6" fmla="*/ 14 w 30"/>
                    <a:gd name="T7" fmla="*/ 17 h 21"/>
                    <a:gd name="T8" fmla="*/ 30 w 30"/>
                    <a:gd name="T9" fmla="*/ 18 h 21"/>
                    <a:gd name="T10" fmla="*/ 24 w 30"/>
                    <a:gd name="T11" fmla="*/ 15 h 21"/>
                    <a:gd name="T12" fmla="*/ 18 w 30"/>
                    <a:gd name="T13" fmla="*/ 9 h 21"/>
                    <a:gd name="T14" fmla="*/ 11 w 30"/>
                    <a:gd name="T15" fmla="*/ 2 h 21"/>
                    <a:gd name="T16" fmla="*/ 0 w 30"/>
                    <a:gd name="T17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">
                      <a:moveTo>
                        <a:pt x="0" y="1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3"/>
                        <a:pt x="4" y="4"/>
                        <a:pt x="5" y="6"/>
                      </a:cubicBezTo>
                      <a:cubicBezTo>
                        <a:pt x="8" y="10"/>
                        <a:pt x="9" y="15"/>
                        <a:pt x="14" y="17"/>
                      </a:cubicBezTo>
                      <a:cubicBezTo>
                        <a:pt x="19" y="21"/>
                        <a:pt x="25" y="21"/>
                        <a:pt x="30" y="18"/>
                      </a:cubicBezTo>
                      <a:cubicBezTo>
                        <a:pt x="28" y="17"/>
                        <a:pt x="26" y="16"/>
                        <a:pt x="24" y="15"/>
                      </a:cubicBezTo>
                      <a:cubicBezTo>
                        <a:pt x="22" y="14"/>
                        <a:pt x="20" y="11"/>
                        <a:pt x="18" y="9"/>
                      </a:cubicBezTo>
                      <a:cubicBezTo>
                        <a:pt x="16" y="6"/>
                        <a:pt x="14" y="4"/>
                        <a:pt x="11" y="2"/>
                      </a:cubicBezTo>
                      <a:cubicBezTo>
                        <a:pt x="8" y="1"/>
                        <a:pt x="4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: Shape 186"/>
                <p:cNvSpPr>
                  <a:spLocks/>
                </p:cNvSpPr>
                <p:nvPr/>
              </p:nvSpPr>
              <p:spPr bwMode="auto">
                <a:xfrm>
                  <a:off x="4592514" y="4342160"/>
                  <a:ext cx="56369" cy="113963"/>
                </a:xfrm>
                <a:custGeom>
                  <a:avLst/>
                  <a:gdLst>
                    <a:gd name="T0" fmla="*/ 9 w 13"/>
                    <a:gd name="T1" fmla="*/ 8 h 26"/>
                    <a:gd name="T2" fmla="*/ 2 w 13"/>
                    <a:gd name="T3" fmla="*/ 17 h 26"/>
                    <a:gd name="T4" fmla="*/ 1 w 13"/>
                    <a:gd name="T5" fmla="*/ 26 h 26"/>
                    <a:gd name="T6" fmla="*/ 5 w 13"/>
                    <a:gd name="T7" fmla="*/ 20 h 26"/>
                    <a:gd name="T8" fmla="*/ 9 w 13"/>
                    <a:gd name="T9" fmla="*/ 16 h 26"/>
                    <a:gd name="T10" fmla="*/ 12 w 13"/>
                    <a:gd name="T11" fmla="*/ 9 h 26"/>
                    <a:gd name="T12" fmla="*/ 11 w 13"/>
                    <a:gd name="T13" fmla="*/ 0 h 26"/>
                    <a:gd name="T14" fmla="*/ 11 w 13"/>
                    <a:gd name="T15" fmla="*/ 3 h 26"/>
                    <a:gd name="T16" fmla="*/ 9 w 13"/>
                    <a:gd name="T17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26">
                      <a:moveTo>
                        <a:pt x="9" y="8"/>
                      </a:moveTo>
                      <a:cubicBezTo>
                        <a:pt x="6" y="11"/>
                        <a:pt x="4" y="14"/>
                        <a:pt x="2" y="17"/>
                      </a:cubicBezTo>
                      <a:cubicBezTo>
                        <a:pt x="1" y="20"/>
                        <a:pt x="0" y="23"/>
                        <a:pt x="1" y="26"/>
                      </a:cubicBezTo>
                      <a:cubicBezTo>
                        <a:pt x="1" y="23"/>
                        <a:pt x="3" y="21"/>
                        <a:pt x="5" y="20"/>
                      </a:cubicBezTo>
                      <a:cubicBezTo>
                        <a:pt x="6" y="19"/>
                        <a:pt x="8" y="18"/>
                        <a:pt x="9" y="16"/>
                      </a:cubicBezTo>
                      <a:cubicBezTo>
                        <a:pt x="11" y="14"/>
                        <a:pt x="12" y="12"/>
                        <a:pt x="12" y="9"/>
                      </a:cubicBezTo>
                      <a:cubicBezTo>
                        <a:pt x="13" y="6"/>
                        <a:pt x="12" y="3"/>
                        <a:pt x="11" y="0"/>
                      </a:cubicBezTo>
                      <a:cubicBezTo>
                        <a:pt x="11" y="0"/>
                        <a:pt x="11" y="2"/>
                        <a:pt x="11" y="3"/>
                      </a:cubicBezTo>
                      <a:cubicBezTo>
                        <a:pt x="10" y="5"/>
                        <a:pt x="10" y="7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: Shape 187"/>
                <p:cNvSpPr>
                  <a:spLocks/>
                </p:cNvSpPr>
                <p:nvPr/>
              </p:nvSpPr>
              <p:spPr bwMode="auto">
                <a:xfrm>
                  <a:off x="4560653" y="4301721"/>
                  <a:ext cx="75976" cy="145824"/>
                </a:xfrm>
                <a:custGeom>
                  <a:avLst/>
                  <a:gdLst>
                    <a:gd name="T0" fmla="*/ 6 w 17"/>
                    <a:gd name="T1" fmla="*/ 33 h 33"/>
                    <a:gd name="T2" fmla="*/ 7 w 17"/>
                    <a:gd name="T3" fmla="*/ 27 h 33"/>
                    <a:gd name="T4" fmla="*/ 11 w 17"/>
                    <a:gd name="T5" fmla="*/ 20 h 33"/>
                    <a:gd name="T6" fmla="*/ 16 w 17"/>
                    <a:gd name="T7" fmla="*/ 11 h 33"/>
                    <a:gd name="T8" fmla="*/ 16 w 17"/>
                    <a:gd name="T9" fmla="*/ 0 h 33"/>
                    <a:gd name="T10" fmla="*/ 15 w 17"/>
                    <a:gd name="T11" fmla="*/ 2 h 33"/>
                    <a:gd name="T12" fmla="*/ 12 w 17"/>
                    <a:gd name="T13" fmla="*/ 6 h 33"/>
                    <a:gd name="T14" fmla="*/ 2 w 17"/>
                    <a:gd name="T15" fmla="*/ 17 h 33"/>
                    <a:gd name="T16" fmla="*/ 6 w 17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33">
                      <a:moveTo>
                        <a:pt x="6" y="33"/>
                      </a:moveTo>
                      <a:cubicBezTo>
                        <a:pt x="5" y="31"/>
                        <a:pt x="6" y="29"/>
                        <a:pt x="7" y="27"/>
                      </a:cubicBezTo>
                      <a:cubicBezTo>
                        <a:pt x="8" y="24"/>
                        <a:pt x="9" y="22"/>
                        <a:pt x="11" y="20"/>
                      </a:cubicBezTo>
                      <a:cubicBezTo>
                        <a:pt x="13" y="17"/>
                        <a:pt x="15" y="15"/>
                        <a:pt x="16" y="11"/>
                      </a:cubicBezTo>
                      <a:cubicBezTo>
                        <a:pt x="17" y="8"/>
                        <a:pt x="17" y="4"/>
                        <a:pt x="16" y="0"/>
                      </a:cubicBezTo>
                      <a:cubicBezTo>
                        <a:pt x="16" y="1"/>
                        <a:pt x="15" y="2"/>
                        <a:pt x="15" y="2"/>
                      </a:cubicBezTo>
                      <a:cubicBezTo>
                        <a:pt x="14" y="4"/>
                        <a:pt x="13" y="5"/>
                        <a:pt x="12" y="6"/>
                      </a:cubicBezTo>
                      <a:cubicBezTo>
                        <a:pt x="8" y="10"/>
                        <a:pt x="4" y="12"/>
                        <a:pt x="2" y="17"/>
                      </a:cubicBezTo>
                      <a:cubicBezTo>
                        <a:pt x="0" y="23"/>
                        <a:pt x="1" y="29"/>
                        <a:pt x="6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: Shape 188"/>
                <p:cNvSpPr>
                  <a:spLocks/>
                </p:cNvSpPr>
                <p:nvPr/>
              </p:nvSpPr>
              <p:spPr bwMode="auto">
                <a:xfrm>
                  <a:off x="5727246" y="1033545"/>
                  <a:ext cx="140922" cy="140922"/>
                </a:xfrm>
                <a:custGeom>
                  <a:avLst/>
                  <a:gdLst>
                    <a:gd name="T0" fmla="*/ 7 w 32"/>
                    <a:gd name="T1" fmla="*/ 30 h 32"/>
                    <a:gd name="T2" fmla="*/ 16 w 32"/>
                    <a:gd name="T3" fmla="*/ 32 h 32"/>
                    <a:gd name="T4" fmla="*/ 32 w 32"/>
                    <a:gd name="T5" fmla="*/ 16 h 32"/>
                    <a:gd name="T6" fmla="*/ 16 w 32"/>
                    <a:gd name="T7" fmla="*/ 0 h 32"/>
                    <a:gd name="T8" fmla="*/ 0 w 32"/>
                    <a:gd name="T9" fmla="*/ 14 h 32"/>
                    <a:gd name="T10" fmla="*/ 16 w 32"/>
                    <a:gd name="T11" fmla="*/ 14 h 32"/>
                    <a:gd name="T12" fmla="*/ 21 w 32"/>
                    <a:gd name="T13" fmla="*/ 14 h 32"/>
                    <a:gd name="T14" fmla="*/ 18 w 32"/>
                    <a:gd name="T15" fmla="*/ 18 h 32"/>
                    <a:gd name="T16" fmla="*/ 7 w 32"/>
                    <a:gd name="T17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2">
                      <a:moveTo>
                        <a:pt x="7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ubicBezTo>
                        <a:pt x="8" y="0"/>
                        <a:pt x="1" y="6"/>
                        <a:pt x="0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lnTo>
                        <a:pt x="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: Shape 189"/>
                <p:cNvSpPr>
                  <a:spLocks/>
                </p:cNvSpPr>
                <p:nvPr/>
              </p:nvSpPr>
              <p:spPr bwMode="auto">
                <a:xfrm>
                  <a:off x="5501770" y="1104619"/>
                  <a:ext cx="295324" cy="278169"/>
                </a:xfrm>
                <a:custGeom>
                  <a:avLst/>
                  <a:gdLst>
                    <a:gd name="T0" fmla="*/ 30 w 67"/>
                    <a:gd name="T1" fmla="*/ 34 h 63"/>
                    <a:gd name="T2" fmla="*/ 30 w 67"/>
                    <a:gd name="T3" fmla="*/ 36 h 63"/>
                    <a:gd name="T4" fmla="*/ 30 w 67"/>
                    <a:gd name="T5" fmla="*/ 37 h 63"/>
                    <a:gd name="T6" fmla="*/ 30 w 67"/>
                    <a:gd name="T7" fmla="*/ 58 h 63"/>
                    <a:gd name="T8" fmla="*/ 22 w 67"/>
                    <a:gd name="T9" fmla="*/ 63 h 63"/>
                    <a:gd name="T10" fmla="*/ 44 w 67"/>
                    <a:gd name="T11" fmla="*/ 63 h 63"/>
                    <a:gd name="T12" fmla="*/ 37 w 67"/>
                    <a:gd name="T13" fmla="*/ 58 h 63"/>
                    <a:gd name="T14" fmla="*/ 37 w 67"/>
                    <a:gd name="T15" fmla="*/ 37 h 63"/>
                    <a:gd name="T16" fmla="*/ 37 w 67"/>
                    <a:gd name="T17" fmla="*/ 36 h 63"/>
                    <a:gd name="T18" fmla="*/ 37 w 67"/>
                    <a:gd name="T19" fmla="*/ 34 h 63"/>
                    <a:gd name="T20" fmla="*/ 56 w 67"/>
                    <a:gd name="T21" fmla="*/ 12 h 63"/>
                    <a:gd name="T22" fmla="*/ 67 w 67"/>
                    <a:gd name="T23" fmla="*/ 0 h 63"/>
                    <a:gd name="T24" fmla="*/ 51 w 67"/>
                    <a:gd name="T25" fmla="*/ 0 h 63"/>
                    <a:gd name="T26" fmla="*/ 0 w 67"/>
                    <a:gd name="T27" fmla="*/ 0 h 63"/>
                    <a:gd name="T28" fmla="*/ 30 w 67"/>
                    <a:gd name="T29" fmla="*/ 34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7" h="63">
                      <a:moveTo>
                        <a:pt x="30" y="34"/>
                      </a:move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25" y="58"/>
                        <a:pt x="22" y="61"/>
                        <a:pt x="22" y="63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1"/>
                        <a:pt x="41" y="59"/>
                        <a:pt x="37" y="58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: Shape 190"/>
                <p:cNvSpPr>
                  <a:spLocks/>
                </p:cNvSpPr>
                <p:nvPr/>
              </p:nvSpPr>
              <p:spPr bwMode="auto">
                <a:xfrm>
                  <a:off x="5364524" y="795815"/>
                  <a:ext cx="220574" cy="136021"/>
                </a:xfrm>
                <a:custGeom>
                  <a:avLst/>
                  <a:gdLst>
                    <a:gd name="T0" fmla="*/ 141 w 180"/>
                    <a:gd name="T1" fmla="*/ 61 h 111"/>
                    <a:gd name="T2" fmla="*/ 180 w 180"/>
                    <a:gd name="T3" fmla="*/ 61 h 111"/>
                    <a:gd name="T4" fmla="*/ 180 w 180"/>
                    <a:gd name="T5" fmla="*/ 111 h 111"/>
                    <a:gd name="T6" fmla="*/ 141 w 180"/>
                    <a:gd name="T7" fmla="*/ 111 h 111"/>
                    <a:gd name="T8" fmla="*/ 141 w 180"/>
                    <a:gd name="T9" fmla="*/ 100 h 111"/>
                    <a:gd name="T10" fmla="*/ 155 w 180"/>
                    <a:gd name="T11" fmla="*/ 100 h 111"/>
                    <a:gd name="T12" fmla="*/ 155 w 180"/>
                    <a:gd name="T13" fmla="*/ 79 h 111"/>
                    <a:gd name="T14" fmla="*/ 141 w 180"/>
                    <a:gd name="T15" fmla="*/ 79 h 111"/>
                    <a:gd name="T16" fmla="*/ 141 w 180"/>
                    <a:gd name="T17" fmla="*/ 61 h 111"/>
                    <a:gd name="T18" fmla="*/ 90 w 180"/>
                    <a:gd name="T19" fmla="*/ 61 h 111"/>
                    <a:gd name="T20" fmla="*/ 141 w 180"/>
                    <a:gd name="T21" fmla="*/ 61 h 111"/>
                    <a:gd name="T22" fmla="*/ 141 w 180"/>
                    <a:gd name="T23" fmla="*/ 79 h 111"/>
                    <a:gd name="T24" fmla="*/ 126 w 180"/>
                    <a:gd name="T25" fmla="*/ 79 h 111"/>
                    <a:gd name="T26" fmla="*/ 126 w 180"/>
                    <a:gd name="T27" fmla="*/ 100 h 111"/>
                    <a:gd name="T28" fmla="*/ 126 w 180"/>
                    <a:gd name="T29" fmla="*/ 100 h 111"/>
                    <a:gd name="T30" fmla="*/ 141 w 180"/>
                    <a:gd name="T31" fmla="*/ 100 h 111"/>
                    <a:gd name="T32" fmla="*/ 141 w 180"/>
                    <a:gd name="T33" fmla="*/ 111 h 111"/>
                    <a:gd name="T34" fmla="*/ 90 w 180"/>
                    <a:gd name="T35" fmla="*/ 111 h 111"/>
                    <a:gd name="T36" fmla="*/ 90 w 180"/>
                    <a:gd name="T37" fmla="*/ 100 h 111"/>
                    <a:gd name="T38" fmla="*/ 105 w 180"/>
                    <a:gd name="T39" fmla="*/ 100 h 111"/>
                    <a:gd name="T40" fmla="*/ 105 w 180"/>
                    <a:gd name="T41" fmla="*/ 79 h 111"/>
                    <a:gd name="T42" fmla="*/ 90 w 180"/>
                    <a:gd name="T43" fmla="*/ 79 h 111"/>
                    <a:gd name="T44" fmla="*/ 90 w 180"/>
                    <a:gd name="T45" fmla="*/ 61 h 111"/>
                    <a:gd name="T46" fmla="*/ 65 w 180"/>
                    <a:gd name="T47" fmla="*/ 0 h 111"/>
                    <a:gd name="T48" fmla="*/ 65 w 180"/>
                    <a:gd name="T49" fmla="*/ 61 h 111"/>
                    <a:gd name="T50" fmla="*/ 90 w 180"/>
                    <a:gd name="T51" fmla="*/ 61 h 111"/>
                    <a:gd name="T52" fmla="*/ 90 w 180"/>
                    <a:gd name="T53" fmla="*/ 79 h 111"/>
                    <a:gd name="T54" fmla="*/ 76 w 180"/>
                    <a:gd name="T55" fmla="*/ 79 h 111"/>
                    <a:gd name="T56" fmla="*/ 76 w 180"/>
                    <a:gd name="T57" fmla="*/ 100 h 111"/>
                    <a:gd name="T58" fmla="*/ 76 w 180"/>
                    <a:gd name="T59" fmla="*/ 100 h 111"/>
                    <a:gd name="T60" fmla="*/ 90 w 180"/>
                    <a:gd name="T61" fmla="*/ 100 h 111"/>
                    <a:gd name="T62" fmla="*/ 90 w 180"/>
                    <a:gd name="T63" fmla="*/ 111 h 111"/>
                    <a:gd name="T64" fmla="*/ 40 w 180"/>
                    <a:gd name="T65" fmla="*/ 111 h 111"/>
                    <a:gd name="T66" fmla="*/ 40 w 180"/>
                    <a:gd name="T67" fmla="*/ 100 h 111"/>
                    <a:gd name="T68" fmla="*/ 54 w 180"/>
                    <a:gd name="T69" fmla="*/ 100 h 111"/>
                    <a:gd name="T70" fmla="*/ 54 w 180"/>
                    <a:gd name="T71" fmla="*/ 79 h 111"/>
                    <a:gd name="T72" fmla="*/ 40 w 180"/>
                    <a:gd name="T73" fmla="*/ 79 h 111"/>
                    <a:gd name="T74" fmla="*/ 40 w 180"/>
                    <a:gd name="T75" fmla="*/ 0 h 111"/>
                    <a:gd name="T76" fmla="*/ 65 w 180"/>
                    <a:gd name="T77" fmla="*/ 0 h 111"/>
                    <a:gd name="T78" fmla="*/ 40 w 180"/>
                    <a:gd name="T79" fmla="*/ 111 h 111"/>
                    <a:gd name="T80" fmla="*/ 0 w 180"/>
                    <a:gd name="T81" fmla="*/ 111 h 111"/>
                    <a:gd name="T82" fmla="*/ 0 w 180"/>
                    <a:gd name="T83" fmla="*/ 61 h 111"/>
                    <a:gd name="T84" fmla="*/ 22 w 180"/>
                    <a:gd name="T85" fmla="*/ 61 h 111"/>
                    <a:gd name="T86" fmla="*/ 22 w 180"/>
                    <a:gd name="T87" fmla="*/ 0 h 111"/>
                    <a:gd name="T88" fmla="*/ 40 w 180"/>
                    <a:gd name="T89" fmla="*/ 0 h 111"/>
                    <a:gd name="T90" fmla="*/ 40 w 180"/>
                    <a:gd name="T91" fmla="*/ 79 h 111"/>
                    <a:gd name="T92" fmla="*/ 25 w 180"/>
                    <a:gd name="T93" fmla="*/ 79 h 111"/>
                    <a:gd name="T94" fmla="*/ 25 w 180"/>
                    <a:gd name="T95" fmla="*/ 100 h 111"/>
                    <a:gd name="T96" fmla="*/ 25 w 180"/>
                    <a:gd name="T97" fmla="*/ 100 h 111"/>
                    <a:gd name="T98" fmla="*/ 40 w 180"/>
                    <a:gd name="T99" fmla="*/ 100 h 111"/>
                    <a:gd name="T100" fmla="*/ 40 w 180"/>
                    <a:gd name="T101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0" h="111">
                      <a:moveTo>
                        <a:pt x="141" y="61"/>
                      </a:moveTo>
                      <a:lnTo>
                        <a:pt x="180" y="61"/>
                      </a:lnTo>
                      <a:lnTo>
                        <a:pt x="180" y="111"/>
                      </a:lnTo>
                      <a:lnTo>
                        <a:pt x="141" y="111"/>
                      </a:lnTo>
                      <a:lnTo>
                        <a:pt x="141" y="100"/>
                      </a:lnTo>
                      <a:lnTo>
                        <a:pt x="155" y="100"/>
                      </a:lnTo>
                      <a:lnTo>
                        <a:pt x="155" y="79"/>
                      </a:lnTo>
                      <a:lnTo>
                        <a:pt x="141" y="79"/>
                      </a:lnTo>
                      <a:lnTo>
                        <a:pt x="141" y="61"/>
                      </a:lnTo>
                      <a:close/>
                      <a:moveTo>
                        <a:pt x="90" y="61"/>
                      </a:moveTo>
                      <a:lnTo>
                        <a:pt x="141" y="61"/>
                      </a:lnTo>
                      <a:lnTo>
                        <a:pt x="141" y="79"/>
                      </a:lnTo>
                      <a:lnTo>
                        <a:pt x="126" y="79"/>
                      </a:lnTo>
                      <a:lnTo>
                        <a:pt x="126" y="100"/>
                      </a:lnTo>
                      <a:lnTo>
                        <a:pt x="126" y="100"/>
                      </a:lnTo>
                      <a:lnTo>
                        <a:pt x="141" y="100"/>
                      </a:lnTo>
                      <a:lnTo>
                        <a:pt x="141" y="111"/>
                      </a:lnTo>
                      <a:lnTo>
                        <a:pt x="90" y="111"/>
                      </a:lnTo>
                      <a:lnTo>
                        <a:pt x="90" y="100"/>
                      </a:lnTo>
                      <a:lnTo>
                        <a:pt x="105" y="100"/>
                      </a:lnTo>
                      <a:lnTo>
                        <a:pt x="105" y="79"/>
                      </a:lnTo>
                      <a:lnTo>
                        <a:pt x="90" y="79"/>
                      </a:lnTo>
                      <a:lnTo>
                        <a:pt x="90" y="61"/>
                      </a:lnTo>
                      <a:close/>
                      <a:moveTo>
                        <a:pt x="65" y="0"/>
                      </a:moveTo>
                      <a:lnTo>
                        <a:pt x="65" y="61"/>
                      </a:lnTo>
                      <a:lnTo>
                        <a:pt x="90" y="61"/>
                      </a:lnTo>
                      <a:lnTo>
                        <a:pt x="90" y="79"/>
                      </a:lnTo>
                      <a:lnTo>
                        <a:pt x="76" y="79"/>
                      </a:lnTo>
                      <a:lnTo>
                        <a:pt x="76" y="100"/>
                      </a:lnTo>
                      <a:lnTo>
                        <a:pt x="76" y="100"/>
                      </a:lnTo>
                      <a:lnTo>
                        <a:pt x="90" y="100"/>
                      </a:lnTo>
                      <a:lnTo>
                        <a:pt x="90" y="111"/>
                      </a:lnTo>
                      <a:lnTo>
                        <a:pt x="40" y="111"/>
                      </a:lnTo>
                      <a:lnTo>
                        <a:pt x="40" y="100"/>
                      </a:lnTo>
                      <a:lnTo>
                        <a:pt x="54" y="100"/>
                      </a:lnTo>
                      <a:lnTo>
                        <a:pt x="54" y="79"/>
                      </a:lnTo>
                      <a:lnTo>
                        <a:pt x="40" y="79"/>
                      </a:lnTo>
                      <a:lnTo>
                        <a:pt x="40" y="0"/>
                      </a:lnTo>
                      <a:lnTo>
                        <a:pt x="65" y="0"/>
                      </a:lnTo>
                      <a:close/>
                      <a:moveTo>
                        <a:pt x="40" y="111"/>
                      </a:moveTo>
                      <a:lnTo>
                        <a:pt x="0" y="111"/>
                      </a:lnTo>
                      <a:lnTo>
                        <a:pt x="0" y="61"/>
                      </a:lnTo>
                      <a:lnTo>
                        <a:pt x="22" y="61"/>
                      </a:lnTo>
                      <a:lnTo>
                        <a:pt x="22" y="0"/>
                      </a:lnTo>
                      <a:lnTo>
                        <a:pt x="40" y="0"/>
                      </a:lnTo>
                      <a:lnTo>
                        <a:pt x="40" y="79"/>
                      </a:lnTo>
                      <a:lnTo>
                        <a:pt x="25" y="79"/>
                      </a:lnTo>
                      <a:lnTo>
                        <a:pt x="25" y="100"/>
                      </a:lnTo>
                      <a:lnTo>
                        <a:pt x="25" y="100"/>
                      </a:lnTo>
                      <a:lnTo>
                        <a:pt x="40" y="100"/>
                      </a:lnTo>
                      <a:lnTo>
                        <a:pt x="40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: Shape 191"/>
                <p:cNvSpPr>
                  <a:spLocks/>
                </p:cNvSpPr>
                <p:nvPr/>
              </p:nvSpPr>
              <p:spPr bwMode="auto">
                <a:xfrm>
                  <a:off x="5342467" y="940414"/>
                  <a:ext cx="296550" cy="93131"/>
                </a:xfrm>
                <a:custGeom>
                  <a:avLst/>
                  <a:gdLst>
                    <a:gd name="T0" fmla="*/ 7 w 242"/>
                    <a:gd name="T1" fmla="*/ 76 h 76"/>
                    <a:gd name="T2" fmla="*/ 0 w 242"/>
                    <a:gd name="T3" fmla="*/ 0 h 76"/>
                    <a:gd name="T4" fmla="*/ 242 w 242"/>
                    <a:gd name="T5" fmla="*/ 0 h 76"/>
                    <a:gd name="T6" fmla="*/ 213 w 242"/>
                    <a:gd name="T7" fmla="*/ 76 h 76"/>
                    <a:gd name="T8" fmla="*/ 7 w 242"/>
                    <a:gd name="T9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2" h="76">
                      <a:moveTo>
                        <a:pt x="7" y="76"/>
                      </a:moveTo>
                      <a:lnTo>
                        <a:pt x="0" y="0"/>
                      </a:lnTo>
                      <a:lnTo>
                        <a:pt x="242" y="0"/>
                      </a:lnTo>
                      <a:lnTo>
                        <a:pt x="213" y="76"/>
                      </a:lnTo>
                      <a:lnTo>
                        <a:pt x="7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: Shape 192"/>
                <p:cNvSpPr>
                  <a:spLocks/>
                </p:cNvSpPr>
                <p:nvPr/>
              </p:nvSpPr>
              <p:spPr bwMode="auto">
                <a:xfrm>
                  <a:off x="3664877" y="4235549"/>
                  <a:ext cx="198517" cy="198517"/>
                </a:xfrm>
                <a:custGeom>
                  <a:avLst/>
                  <a:gdLst>
                    <a:gd name="T0" fmla="*/ 22 w 45"/>
                    <a:gd name="T1" fmla="*/ 42 h 45"/>
                    <a:gd name="T2" fmla="*/ 26 w 45"/>
                    <a:gd name="T3" fmla="*/ 42 h 45"/>
                    <a:gd name="T4" fmla="*/ 27 w 45"/>
                    <a:gd name="T5" fmla="*/ 45 h 45"/>
                    <a:gd name="T6" fmla="*/ 35 w 45"/>
                    <a:gd name="T7" fmla="*/ 41 h 45"/>
                    <a:gd name="T8" fmla="*/ 34 w 45"/>
                    <a:gd name="T9" fmla="*/ 38 h 45"/>
                    <a:gd name="T10" fmla="*/ 38 w 45"/>
                    <a:gd name="T11" fmla="*/ 33 h 45"/>
                    <a:gd name="T12" fmla="*/ 42 w 45"/>
                    <a:gd name="T13" fmla="*/ 35 h 45"/>
                    <a:gd name="T14" fmla="*/ 45 w 45"/>
                    <a:gd name="T15" fmla="*/ 27 h 45"/>
                    <a:gd name="T16" fmla="*/ 42 w 45"/>
                    <a:gd name="T17" fmla="*/ 26 h 45"/>
                    <a:gd name="T18" fmla="*/ 41 w 45"/>
                    <a:gd name="T19" fmla="*/ 19 h 45"/>
                    <a:gd name="T20" fmla="*/ 45 w 45"/>
                    <a:gd name="T21" fmla="*/ 17 h 45"/>
                    <a:gd name="T22" fmla="*/ 41 w 45"/>
                    <a:gd name="T23" fmla="*/ 10 h 45"/>
                    <a:gd name="T24" fmla="*/ 38 w 45"/>
                    <a:gd name="T25" fmla="*/ 11 h 45"/>
                    <a:gd name="T26" fmla="*/ 33 w 45"/>
                    <a:gd name="T27" fmla="*/ 6 h 45"/>
                    <a:gd name="T28" fmla="*/ 35 w 45"/>
                    <a:gd name="T29" fmla="*/ 3 h 45"/>
                    <a:gd name="T30" fmla="*/ 27 w 45"/>
                    <a:gd name="T31" fmla="*/ 0 h 45"/>
                    <a:gd name="T32" fmla="*/ 26 w 45"/>
                    <a:gd name="T33" fmla="*/ 3 h 45"/>
                    <a:gd name="T34" fmla="*/ 22 w 45"/>
                    <a:gd name="T35" fmla="*/ 3 h 45"/>
                    <a:gd name="T36" fmla="*/ 22 w 45"/>
                    <a:gd name="T37" fmla="*/ 9 h 45"/>
                    <a:gd name="T38" fmla="*/ 34 w 45"/>
                    <a:gd name="T39" fmla="*/ 17 h 45"/>
                    <a:gd name="T40" fmla="*/ 27 w 45"/>
                    <a:gd name="T41" fmla="*/ 34 h 45"/>
                    <a:gd name="T42" fmla="*/ 22 w 45"/>
                    <a:gd name="T43" fmla="*/ 35 h 45"/>
                    <a:gd name="T44" fmla="*/ 22 w 45"/>
                    <a:gd name="T45" fmla="*/ 35 h 45"/>
                    <a:gd name="T46" fmla="*/ 22 w 45"/>
                    <a:gd name="T47" fmla="*/ 42 h 45"/>
                    <a:gd name="T48" fmla="*/ 3 w 45"/>
                    <a:gd name="T49" fmla="*/ 26 h 45"/>
                    <a:gd name="T50" fmla="*/ 0 w 45"/>
                    <a:gd name="T51" fmla="*/ 27 h 45"/>
                    <a:gd name="T52" fmla="*/ 3 w 45"/>
                    <a:gd name="T53" fmla="*/ 35 h 45"/>
                    <a:gd name="T54" fmla="*/ 6 w 45"/>
                    <a:gd name="T55" fmla="*/ 34 h 45"/>
                    <a:gd name="T56" fmla="*/ 11 w 45"/>
                    <a:gd name="T57" fmla="*/ 38 h 45"/>
                    <a:gd name="T58" fmla="*/ 10 w 45"/>
                    <a:gd name="T59" fmla="*/ 42 h 45"/>
                    <a:gd name="T60" fmla="*/ 18 w 45"/>
                    <a:gd name="T61" fmla="*/ 45 h 45"/>
                    <a:gd name="T62" fmla="*/ 19 w 45"/>
                    <a:gd name="T63" fmla="*/ 42 h 45"/>
                    <a:gd name="T64" fmla="*/ 22 w 45"/>
                    <a:gd name="T65" fmla="*/ 42 h 45"/>
                    <a:gd name="T66" fmla="*/ 22 w 45"/>
                    <a:gd name="T67" fmla="*/ 35 h 45"/>
                    <a:gd name="T68" fmla="*/ 10 w 45"/>
                    <a:gd name="T69" fmla="*/ 28 h 45"/>
                    <a:gd name="T70" fmla="*/ 17 w 45"/>
                    <a:gd name="T71" fmla="*/ 10 h 45"/>
                    <a:gd name="T72" fmla="*/ 17 w 45"/>
                    <a:gd name="T73" fmla="*/ 10 h 45"/>
                    <a:gd name="T74" fmla="*/ 22 w 45"/>
                    <a:gd name="T75" fmla="*/ 9 h 45"/>
                    <a:gd name="T76" fmla="*/ 22 w 45"/>
                    <a:gd name="T77" fmla="*/ 9 h 45"/>
                    <a:gd name="T78" fmla="*/ 22 w 45"/>
                    <a:gd name="T79" fmla="*/ 3 h 45"/>
                    <a:gd name="T80" fmla="*/ 19 w 45"/>
                    <a:gd name="T81" fmla="*/ 3 h 45"/>
                    <a:gd name="T82" fmla="*/ 17 w 45"/>
                    <a:gd name="T83" fmla="*/ 0 h 45"/>
                    <a:gd name="T84" fmla="*/ 10 w 45"/>
                    <a:gd name="T85" fmla="*/ 3 h 45"/>
                    <a:gd name="T86" fmla="*/ 11 w 45"/>
                    <a:gd name="T87" fmla="*/ 7 h 45"/>
                    <a:gd name="T88" fmla="*/ 6 w 45"/>
                    <a:gd name="T89" fmla="*/ 11 h 45"/>
                    <a:gd name="T90" fmla="*/ 3 w 45"/>
                    <a:gd name="T91" fmla="*/ 10 h 45"/>
                    <a:gd name="T92" fmla="*/ 0 w 45"/>
                    <a:gd name="T93" fmla="*/ 18 h 45"/>
                    <a:gd name="T94" fmla="*/ 3 w 45"/>
                    <a:gd name="T95" fmla="*/ 19 h 45"/>
                    <a:gd name="T96" fmla="*/ 3 w 45"/>
                    <a:gd name="T97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" h="45">
                      <a:moveTo>
                        <a:pt x="22" y="42"/>
                      </a:moveTo>
                      <a:cubicBezTo>
                        <a:pt x="24" y="42"/>
                        <a:pt x="25" y="42"/>
                        <a:pt x="26" y="42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6" y="37"/>
                        <a:pt x="37" y="35"/>
                        <a:pt x="38" y="33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2" y="23"/>
                        <a:pt x="42" y="21"/>
                        <a:pt x="41" y="19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7" y="9"/>
                        <a:pt x="35" y="8"/>
                        <a:pt x="33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3" y="3"/>
                        <a:pt x="22" y="3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8" y="9"/>
                        <a:pt x="32" y="12"/>
                        <a:pt x="34" y="17"/>
                      </a:cubicBezTo>
                      <a:cubicBezTo>
                        <a:pt x="37" y="24"/>
                        <a:pt x="34" y="32"/>
                        <a:pt x="27" y="34"/>
                      </a:cubicBezTo>
                      <a:cubicBezTo>
                        <a:pt x="26" y="35"/>
                        <a:pt x="24" y="35"/>
                        <a:pt x="22" y="35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lnTo>
                        <a:pt x="22" y="42"/>
                      </a:lnTo>
                      <a:close/>
                      <a:moveTo>
                        <a:pt x="3" y="26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8" y="36"/>
                        <a:pt x="9" y="37"/>
                        <a:pt x="11" y="38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20" y="42"/>
                        <a:pt x="21" y="42"/>
                        <a:pt x="22" y="42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17" y="35"/>
                        <a:pt x="12" y="32"/>
                        <a:pt x="10" y="28"/>
                      </a:cubicBezTo>
                      <a:cubicBezTo>
                        <a:pt x="7" y="21"/>
                        <a:pt x="11" y="13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9" y="10"/>
                        <a:pt x="21" y="9"/>
                        <a:pt x="22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1" y="3"/>
                        <a:pt x="20" y="3"/>
                        <a:pt x="19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8" y="9"/>
                        <a:pt x="6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21"/>
                        <a:pt x="3" y="24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: Shape 193"/>
                <p:cNvSpPr>
                  <a:spLocks/>
                </p:cNvSpPr>
                <p:nvPr/>
              </p:nvSpPr>
              <p:spPr bwMode="auto">
                <a:xfrm>
                  <a:off x="6380391" y="3029743"/>
                  <a:ext cx="110287" cy="106611"/>
                </a:xfrm>
                <a:custGeom>
                  <a:avLst/>
                  <a:gdLst>
                    <a:gd name="T0" fmla="*/ 4 w 25"/>
                    <a:gd name="T1" fmla="*/ 24 h 24"/>
                    <a:gd name="T2" fmla="*/ 8 w 25"/>
                    <a:gd name="T3" fmla="*/ 20 h 24"/>
                    <a:gd name="T4" fmla="*/ 8 w 25"/>
                    <a:gd name="T5" fmla="*/ 20 h 24"/>
                    <a:gd name="T6" fmla="*/ 8 w 25"/>
                    <a:gd name="T7" fmla="*/ 6 h 24"/>
                    <a:gd name="T8" fmla="*/ 23 w 25"/>
                    <a:gd name="T9" fmla="*/ 6 h 24"/>
                    <a:gd name="T10" fmla="*/ 23 w 25"/>
                    <a:gd name="T11" fmla="*/ 16 h 24"/>
                    <a:gd name="T12" fmla="*/ 21 w 25"/>
                    <a:gd name="T13" fmla="*/ 15 h 24"/>
                    <a:gd name="T14" fmla="*/ 17 w 25"/>
                    <a:gd name="T15" fmla="*/ 20 h 24"/>
                    <a:gd name="T16" fmla="*/ 21 w 25"/>
                    <a:gd name="T17" fmla="*/ 24 h 24"/>
                    <a:gd name="T18" fmla="*/ 25 w 25"/>
                    <a:gd name="T19" fmla="*/ 20 h 24"/>
                    <a:gd name="T20" fmla="*/ 25 w 25"/>
                    <a:gd name="T21" fmla="*/ 20 h 24"/>
                    <a:gd name="T22" fmla="*/ 25 w 25"/>
                    <a:gd name="T23" fmla="*/ 20 h 24"/>
                    <a:gd name="T24" fmla="*/ 25 w 25"/>
                    <a:gd name="T25" fmla="*/ 6 h 24"/>
                    <a:gd name="T26" fmla="*/ 25 w 25"/>
                    <a:gd name="T27" fmla="*/ 0 h 24"/>
                    <a:gd name="T28" fmla="*/ 23 w 25"/>
                    <a:gd name="T29" fmla="*/ 0 h 24"/>
                    <a:gd name="T30" fmla="*/ 8 w 25"/>
                    <a:gd name="T31" fmla="*/ 0 h 24"/>
                    <a:gd name="T32" fmla="*/ 6 w 25"/>
                    <a:gd name="T33" fmla="*/ 0 h 24"/>
                    <a:gd name="T34" fmla="*/ 6 w 25"/>
                    <a:gd name="T35" fmla="*/ 6 h 24"/>
                    <a:gd name="T36" fmla="*/ 6 w 25"/>
                    <a:gd name="T37" fmla="*/ 16 h 24"/>
                    <a:gd name="T38" fmla="*/ 4 w 25"/>
                    <a:gd name="T39" fmla="*/ 15 h 24"/>
                    <a:gd name="T40" fmla="*/ 0 w 25"/>
                    <a:gd name="T41" fmla="*/ 20 h 24"/>
                    <a:gd name="T42" fmla="*/ 4 w 25"/>
                    <a:gd name="T4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" h="24">
                      <a:moveTo>
                        <a:pt x="4" y="24"/>
                      </a:moveTo>
                      <a:cubicBezTo>
                        <a:pt x="7" y="24"/>
                        <a:pt x="8" y="22"/>
                        <a:pt x="8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18" y="15"/>
                        <a:pt x="17" y="17"/>
                        <a:pt x="17" y="20"/>
                      </a:cubicBezTo>
                      <a:cubicBezTo>
                        <a:pt x="17" y="22"/>
                        <a:pt x="18" y="24"/>
                        <a:pt x="21" y="24"/>
                      </a:cubicBezTo>
                      <a:cubicBezTo>
                        <a:pt x="23" y="24"/>
                        <a:pt x="25" y="22"/>
                        <a:pt x="2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5"/>
                        <a:pt x="5" y="15"/>
                        <a:pt x="4" y="15"/>
                      </a:cubicBezTo>
                      <a:cubicBezTo>
                        <a:pt x="2" y="15"/>
                        <a:pt x="0" y="17"/>
                        <a:pt x="0" y="20"/>
                      </a:cubicBezTo>
                      <a:cubicBezTo>
                        <a:pt x="0" y="22"/>
                        <a:pt x="2" y="24"/>
                        <a:pt x="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: Shape 194"/>
                <p:cNvSpPr>
                  <a:spLocks/>
                </p:cNvSpPr>
                <p:nvPr/>
              </p:nvSpPr>
              <p:spPr bwMode="auto">
                <a:xfrm>
                  <a:off x="6124280" y="1466116"/>
                  <a:ext cx="115189" cy="106611"/>
                </a:xfrm>
                <a:custGeom>
                  <a:avLst/>
                  <a:gdLst>
                    <a:gd name="T0" fmla="*/ 5 w 26"/>
                    <a:gd name="T1" fmla="*/ 24 h 24"/>
                    <a:gd name="T2" fmla="*/ 9 w 26"/>
                    <a:gd name="T3" fmla="*/ 20 h 24"/>
                    <a:gd name="T4" fmla="*/ 9 w 26"/>
                    <a:gd name="T5" fmla="*/ 20 h 24"/>
                    <a:gd name="T6" fmla="*/ 9 w 26"/>
                    <a:gd name="T7" fmla="*/ 6 h 24"/>
                    <a:gd name="T8" fmla="*/ 23 w 26"/>
                    <a:gd name="T9" fmla="*/ 6 h 24"/>
                    <a:gd name="T10" fmla="*/ 23 w 26"/>
                    <a:gd name="T11" fmla="*/ 16 h 24"/>
                    <a:gd name="T12" fmla="*/ 21 w 26"/>
                    <a:gd name="T13" fmla="*/ 15 h 24"/>
                    <a:gd name="T14" fmla="*/ 17 w 26"/>
                    <a:gd name="T15" fmla="*/ 20 h 24"/>
                    <a:gd name="T16" fmla="*/ 21 w 26"/>
                    <a:gd name="T17" fmla="*/ 24 h 24"/>
                    <a:gd name="T18" fmla="*/ 26 w 26"/>
                    <a:gd name="T19" fmla="*/ 20 h 24"/>
                    <a:gd name="T20" fmla="*/ 26 w 26"/>
                    <a:gd name="T21" fmla="*/ 20 h 24"/>
                    <a:gd name="T22" fmla="*/ 26 w 26"/>
                    <a:gd name="T23" fmla="*/ 20 h 24"/>
                    <a:gd name="T24" fmla="*/ 26 w 26"/>
                    <a:gd name="T25" fmla="*/ 6 h 24"/>
                    <a:gd name="T26" fmla="*/ 26 w 26"/>
                    <a:gd name="T27" fmla="*/ 0 h 24"/>
                    <a:gd name="T28" fmla="*/ 23 w 26"/>
                    <a:gd name="T29" fmla="*/ 0 h 24"/>
                    <a:gd name="T30" fmla="*/ 9 w 26"/>
                    <a:gd name="T31" fmla="*/ 0 h 24"/>
                    <a:gd name="T32" fmla="*/ 6 w 26"/>
                    <a:gd name="T33" fmla="*/ 0 h 24"/>
                    <a:gd name="T34" fmla="*/ 6 w 26"/>
                    <a:gd name="T35" fmla="*/ 6 h 24"/>
                    <a:gd name="T36" fmla="*/ 6 w 26"/>
                    <a:gd name="T37" fmla="*/ 16 h 24"/>
                    <a:gd name="T38" fmla="*/ 5 w 26"/>
                    <a:gd name="T39" fmla="*/ 15 h 24"/>
                    <a:gd name="T40" fmla="*/ 0 w 26"/>
                    <a:gd name="T41" fmla="*/ 20 h 24"/>
                    <a:gd name="T42" fmla="*/ 5 w 26"/>
                    <a:gd name="T4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" h="24">
                      <a:moveTo>
                        <a:pt x="5" y="24"/>
                      </a:moveTo>
                      <a:cubicBezTo>
                        <a:pt x="7" y="24"/>
                        <a:pt x="9" y="22"/>
                        <a:pt x="9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3" y="16"/>
                        <a:pt x="22" y="15"/>
                        <a:pt x="21" y="15"/>
                      </a:cubicBezTo>
                      <a:cubicBezTo>
                        <a:pt x="19" y="15"/>
                        <a:pt x="17" y="17"/>
                        <a:pt x="17" y="20"/>
                      </a:cubicBezTo>
                      <a:cubicBezTo>
                        <a:pt x="17" y="22"/>
                        <a:pt x="19" y="24"/>
                        <a:pt x="21" y="24"/>
                      </a:cubicBezTo>
                      <a:cubicBezTo>
                        <a:pt x="24" y="24"/>
                        <a:pt x="26" y="22"/>
                        <a:pt x="26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5"/>
                        <a:pt x="5" y="15"/>
                      </a:cubicBezTo>
                      <a:cubicBezTo>
                        <a:pt x="2" y="15"/>
                        <a:pt x="0" y="17"/>
                        <a:pt x="0" y="20"/>
                      </a:cubicBezTo>
                      <a:cubicBezTo>
                        <a:pt x="0" y="22"/>
                        <a:pt x="2" y="24"/>
                        <a:pt x="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: Shape 195"/>
                <p:cNvSpPr>
                  <a:spLocks/>
                </p:cNvSpPr>
                <p:nvPr/>
              </p:nvSpPr>
              <p:spPr bwMode="auto">
                <a:xfrm>
                  <a:off x="2652686" y="2010199"/>
                  <a:ext cx="133570" cy="123767"/>
                </a:xfrm>
                <a:custGeom>
                  <a:avLst/>
                  <a:gdLst>
                    <a:gd name="T0" fmla="*/ 5 w 30"/>
                    <a:gd name="T1" fmla="*/ 28 h 28"/>
                    <a:gd name="T2" fmla="*/ 10 w 30"/>
                    <a:gd name="T3" fmla="*/ 23 h 28"/>
                    <a:gd name="T4" fmla="*/ 10 w 30"/>
                    <a:gd name="T5" fmla="*/ 23 h 28"/>
                    <a:gd name="T6" fmla="*/ 10 w 30"/>
                    <a:gd name="T7" fmla="*/ 6 h 28"/>
                    <a:gd name="T8" fmla="*/ 27 w 30"/>
                    <a:gd name="T9" fmla="*/ 6 h 28"/>
                    <a:gd name="T10" fmla="*/ 27 w 30"/>
                    <a:gd name="T11" fmla="*/ 18 h 28"/>
                    <a:gd name="T12" fmla="*/ 25 w 30"/>
                    <a:gd name="T13" fmla="*/ 18 h 28"/>
                    <a:gd name="T14" fmla="*/ 20 w 30"/>
                    <a:gd name="T15" fmla="*/ 23 h 28"/>
                    <a:gd name="T16" fmla="*/ 25 w 30"/>
                    <a:gd name="T17" fmla="*/ 28 h 28"/>
                    <a:gd name="T18" fmla="*/ 30 w 30"/>
                    <a:gd name="T19" fmla="*/ 23 h 28"/>
                    <a:gd name="T20" fmla="*/ 30 w 30"/>
                    <a:gd name="T21" fmla="*/ 23 h 28"/>
                    <a:gd name="T22" fmla="*/ 30 w 30"/>
                    <a:gd name="T23" fmla="*/ 23 h 28"/>
                    <a:gd name="T24" fmla="*/ 30 w 30"/>
                    <a:gd name="T25" fmla="*/ 6 h 28"/>
                    <a:gd name="T26" fmla="*/ 30 w 30"/>
                    <a:gd name="T27" fmla="*/ 0 h 28"/>
                    <a:gd name="T28" fmla="*/ 27 w 30"/>
                    <a:gd name="T29" fmla="*/ 0 h 28"/>
                    <a:gd name="T30" fmla="*/ 10 w 30"/>
                    <a:gd name="T31" fmla="*/ 0 h 28"/>
                    <a:gd name="T32" fmla="*/ 7 w 30"/>
                    <a:gd name="T33" fmla="*/ 0 h 28"/>
                    <a:gd name="T34" fmla="*/ 7 w 30"/>
                    <a:gd name="T35" fmla="*/ 6 h 28"/>
                    <a:gd name="T36" fmla="*/ 7 w 30"/>
                    <a:gd name="T37" fmla="*/ 18 h 28"/>
                    <a:gd name="T38" fmla="*/ 5 w 30"/>
                    <a:gd name="T39" fmla="*/ 18 h 28"/>
                    <a:gd name="T40" fmla="*/ 0 w 30"/>
                    <a:gd name="T41" fmla="*/ 23 h 28"/>
                    <a:gd name="T42" fmla="*/ 5 w 30"/>
                    <a:gd name="T4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8">
                      <a:moveTo>
                        <a:pt x="5" y="28"/>
                      </a:moveTo>
                      <a:cubicBezTo>
                        <a:pt x="8" y="28"/>
                        <a:pt x="10" y="26"/>
                        <a:pt x="10" y="2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6" y="18"/>
                        <a:pt x="26" y="18"/>
                        <a:pt x="25" y="18"/>
                      </a:cubicBezTo>
                      <a:cubicBezTo>
                        <a:pt x="22" y="18"/>
                        <a:pt x="20" y="20"/>
                        <a:pt x="20" y="23"/>
                      </a:cubicBezTo>
                      <a:cubicBezTo>
                        <a:pt x="20" y="26"/>
                        <a:pt x="22" y="28"/>
                        <a:pt x="25" y="28"/>
                      </a:cubicBezTo>
                      <a:cubicBezTo>
                        <a:pt x="28" y="28"/>
                        <a:pt x="30" y="26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2" y="18"/>
                        <a:pt x="0" y="20"/>
                        <a:pt x="0" y="23"/>
                      </a:cubicBezTo>
                      <a:cubicBezTo>
                        <a:pt x="0" y="26"/>
                        <a:pt x="2" y="28"/>
                        <a:pt x="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: Shape 196"/>
                <p:cNvSpPr>
                  <a:spLocks/>
                </p:cNvSpPr>
                <p:nvPr/>
              </p:nvSpPr>
              <p:spPr bwMode="auto">
                <a:xfrm>
                  <a:off x="3615860" y="4155897"/>
                  <a:ext cx="79652" cy="101709"/>
                </a:xfrm>
                <a:custGeom>
                  <a:avLst/>
                  <a:gdLst>
                    <a:gd name="T0" fmla="*/ 0 w 18"/>
                    <a:gd name="T1" fmla="*/ 0 h 23"/>
                    <a:gd name="T2" fmla="*/ 7 w 18"/>
                    <a:gd name="T3" fmla="*/ 23 h 23"/>
                    <a:gd name="T4" fmla="*/ 18 w 18"/>
                    <a:gd name="T5" fmla="*/ 0 h 23"/>
                    <a:gd name="T6" fmla="*/ 0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0" y="0"/>
                      </a:moveTo>
                      <a:cubicBezTo>
                        <a:pt x="1" y="9"/>
                        <a:pt x="3" y="17"/>
                        <a:pt x="7" y="23"/>
                      </a:cubicBezTo>
                      <a:cubicBezTo>
                        <a:pt x="13" y="17"/>
                        <a:pt x="18" y="9"/>
                        <a:pt x="1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: Shape 197"/>
                <p:cNvSpPr>
                  <a:spLocks/>
                </p:cNvSpPr>
                <p:nvPr/>
              </p:nvSpPr>
              <p:spPr bwMode="auto">
                <a:xfrm>
                  <a:off x="3615860" y="4028454"/>
                  <a:ext cx="79652" cy="101709"/>
                </a:xfrm>
                <a:custGeom>
                  <a:avLst/>
                  <a:gdLst>
                    <a:gd name="T0" fmla="*/ 7 w 18"/>
                    <a:gd name="T1" fmla="*/ 0 h 23"/>
                    <a:gd name="T2" fmla="*/ 0 w 18"/>
                    <a:gd name="T3" fmla="*/ 23 h 23"/>
                    <a:gd name="T4" fmla="*/ 18 w 18"/>
                    <a:gd name="T5" fmla="*/ 23 h 23"/>
                    <a:gd name="T6" fmla="*/ 7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7" y="0"/>
                      </a:moveTo>
                      <a:cubicBezTo>
                        <a:pt x="3" y="6"/>
                        <a:pt x="1" y="14"/>
                        <a:pt x="0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14"/>
                        <a:pt x="13" y="6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: Shape 198"/>
                <p:cNvSpPr>
                  <a:spLocks/>
                </p:cNvSpPr>
                <p:nvPr/>
              </p:nvSpPr>
              <p:spPr bwMode="auto">
                <a:xfrm>
                  <a:off x="3554590" y="3988015"/>
                  <a:ext cx="69849" cy="142148"/>
                </a:xfrm>
                <a:custGeom>
                  <a:avLst/>
                  <a:gdLst>
                    <a:gd name="T0" fmla="*/ 0 w 16"/>
                    <a:gd name="T1" fmla="*/ 0 h 32"/>
                    <a:gd name="T2" fmla="*/ 0 w 16"/>
                    <a:gd name="T3" fmla="*/ 32 h 32"/>
                    <a:gd name="T4" fmla="*/ 8 w 16"/>
                    <a:gd name="T5" fmla="*/ 32 h 32"/>
                    <a:gd name="T6" fmla="*/ 16 w 16"/>
                    <a:gd name="T7" fmla="*/ 5 h 32"/>
                    <a:gd name="T8" fmla="*/ 0 w 16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0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9" y="21"/>
                        <a:pt x="12" y="12"/>
                        <a:pt x="16" y="5"/>
                      </a:cubicBezTo>
                      <a:cubicBezTo>
                        <a:pt x="12" y="2"/>
                        <a:pt x="6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: Shape 199"/>
                <p:cNvSpPr>
                  <a:spLocks/>
                </p:cNvSpPr>
                <p:nvPr/>
              </p:nvSpPr>
              <p:spPr bwMode="auto">
                <a:xfrm>
                  <a:off x="3456557" y="4155897"/>
                  <a:ext cx="71074" cy="142148"/>
                </a:xfrm>
                <a:custGeom>
                  <a:avLst/>
                  <a:gdLst>
                    <a:gd name="T0" fmla="*/ 16 w 16"/>
                    <a:gd name="T1" fmla="*/ 32 h 32"/>
                    <a:gd name="T2" fmla="*/ 16 w 16"/>
                    <a:gd name="T3" fmla="*/ 0 h 32"/>
                    <a:gd name="T4" fmla="*/ 8 w 16"/>
                    <a:gd name="T5" fmla="*/ 0 h 32"/>
                    <a:gd name="T6" fmla="*/ 0 w 16"/>
                    <a:gd name="T7" fmla="*/ 27 h 32"/>
                    <a:gd name="T8" fmla="*/ 16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16" y="32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1"/>
                        <a:pt x="4" y="20"/>
                        <a:pt x="0" y="27"/>
                      </a:cubicBezTo>
                      <a:cubicBezTo>
                        <a:pt x="5" y="30"/>
                        <a:pt x="10" y="32"/>
                        <a:pt x="16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: Shape 200"/>
                <p:cNvSpPr>
                  <a:spLocks/>
                </p:cNvSpPr>
                <p:nvPr/>
              </p:nvSpPr>
              <p:spPr bwMode="auto">
                <a:xfrm>
                  <a:off x="3456557" y="3988015"/>
                  <a:ext cx="71074" cy="142148"/>
                </a:xfrm>
                <a:custGeom>
                  <a:avLst/>
                  <a:gdLst>
                    <a:gd name="T0" fmla="*/ 8 w 16"/>
                    <a:gd name="T1" fmla="*/ 32 h 32"/>
                    <a:gd name="T2" fmla="*/ 16 w 16"/>
                    <a:gd name="T3" fmla="*/ 32 h 32"/>
                    <a:gd name="T4" fmla="*/ 16 w 16"/>
                    <a:gd name="T5" fmla="*/ 0 h 32"/>
                    <a:gd name="T6" fmla="*/ 0 w 16"/>
                    <a:gd name="T7" fmla="*/ 6 h 32"/>
                    <a:gd name="T8" fmla="*/ 8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8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0" y="0"/>
                        <a:pt x="5" y="2"/>
                        <a:pt x="0" y="6"/>
                      </a:cubicBezTo>
                      <a:cubicBezTo>
                        <a:pt x="4" y="12"/>
                        <a:pt x="7" y="21"/>
                        <a:pt x="8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: Shape 201"/>
                <p:cNvSpPr>
                  <a:spLocks/>
                </p:cNvSpPr>
                <p:nvPr/>
              </p:nvSpPr>
              <p:spPr bwMode="auto">
                <a:xfrm>
                  <a:off x="3386708" y="4155897"/>
                  <a:ext cx="79652" cy="101709"/>
                </a:xfrm>
                <a:custGeom>
                  <a:avLst/>
                  <a:gdLst>
                    <a:gd name="T0" fmla="*/ 11 w 18"/>
                    <a:gd name="T1" fmla="*/ 23 h 23"/>
                    <a:gd name="T2" fmla="*/ 18 w 18"/>
                    <a:gd name="T3" fmla="*/ 0 h 23"/>
                    <a:gd name="T4" fmla="*/ 0 w 18"/>
                    <a:gd name="T5" fmla="*/ 0 h 23"/>
                    <a:gd name="T6" fmla="*/ 11 w 18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11" y="23"/>
                      </a:moveTo>
                      <a:cubicBezTo>
                        <a:pt x="15" y="17"/>
                        <a:pt x="18" y="9"/>
                        <a:pt x="1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9"/>
                        <a:pt x="5" y="17"/>
                        <a:pt x="11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: Shape 202"/>
                <p:cNvSpPr>
                  <a:spLocks/>
                </p:cNvSpPr>
                <p:nvPr/>
              </p:nvSpPr>
              <p:spPr bwMode="auto">
                <a:xfrm>
                  <a:off x="3386708" y="4028454"/>
                  <a:ext cx="79652" cy="101709"/>
                </a:xfrm>
                <a:custGeom>
                  <a:avLst/>
                  <a:gdLst>
                    <a:gd name="T0" fmla="*/ 11 w 18"/>
                    <a:gd name="T1" fmla="*/ 0 h 23"/>
                    <a:gd name="T2" fmla="*/ 0 w 18"/>
                    <a:gd name="T3" fmla="*/ 23 h 23"/>
                    <a:gd name="T4" fmla="*/ 18 w 18"/>
                    <a:gd name="T5" fmla="*/ 23 h 23"/>
                    <a:gd name="T6" fmla="*/ 11 w 1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3">
                      <a:moveTo>
                        <a:pt x="11" y="0"/>
                      </a:moveTo>
                      <a:cubicBezTo>
                        <a:pt x="5" y="6"/>
                        <a:pt x="1" y="14"/>
                        <a:pt x="0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14"/>
                        <a:pt x="15" y="6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: Shape 203"/>
                <p:cNvSpPr>
                  <a:spLocks/>
                </p:cNvSpPr>
                <p:nvPr/>
              </p:nvSpPr>
              <p:spPr bwMode="auto">
                <a:xfrm>
                  <a:off x="3554590" y="4155897"/>
                  <a:ext cx="69849" cy="142148"/>
                </a:xfrm>
                <a:custGeom>
                  <a:avLst/>
                  <a:gdLst>
                    <a:gd name="T0" fmla="*/ 0 w 16"/>
                    <a:gd name="T1" fmla="*/ 32 h 32"/>
                    <a:gd name="T2" fmla="*/ 16 w 16"/>
                    <a:gd name="T3" fmla="*/ 27 h 32"/>
                    <a:gd name="T4" fmla="*/ 8 w 16"/>
                    <a:gd name="T5" fmla="*/ 0 h 32"/>
                    <a:gd name="T6" fmla="*/ 0 w 16"/>
                    <a:gd name="T7" fmla="*/ 0 h 32"/>
                    <a:gd name="T8" fmla="*/ 0 w 16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2">
                      <a:moveTo>
                        <a:pt x="0" y="32"/>
                      </a:moveTo>
                      <a:cubicBezTo>
                        <a:pt x="6" y="32"/>
                        <a:pt x="12" y="30"/>
                        <a:pt x="16" y="27"/>
                      </a:cubicBezTo>
                      <a:cubicBezTo>
                        <a:pt x="12" y="20"/>
                        <a:pt x="9" y="11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: Shape 204"/>
                <p:cNvSpPr>
                  <a:spLocks/>
                </p:cNvSpPr>
                <p:nvPr/>
              </p:nvSpPr>
              <p:spPr bwMode="auto">
                <a:xfrm>
                  <a:off x="3152654" y="3882630"/>
                  <a:ext cx="207095" cy="198517"/>
                </a:xfrm>
                <a:custGeom>
                  <a:avLst/>
                  <a:gdLst>
                    <a:gd name="T0" fmla="*/ 34 w 47"/>
                    <a:gd name="T1" fmla="*/ 27 h 45"/>
                    <a:gd name="T2" fmla="*/ 32 w 47"/>
                    <a:gd name="T3" fmla="*/ 5 h 45"/>
                    <a:gd name="T4" fmla="*/ 19 w 47"/>
                    <a:gd name="T5" fmla="*/ 0 h 45"/>
                    <a:gd name="T6" fmla="*/ 19 w 47"/>
                    <a:gd name="T7" fmla="*/ 15 h 45"/>
                    <a:gd name="T8" fmla="*/ 30 w 47"/>
                    <a:gd name="T9" fmla="*/ 15 h 45"/>
                    <a:gd name="T10" fmla="*/ 30 w 47"/>
                    <a:gd name="T11" fmla="*/ 21 h 45"/>
                    <a:gd name="T12" fmla="*/ 30 w 47"/>
                    <a:gd name="T13" fmla="*/ 21 h 45"/>
                    <a:gd name="T14" fmla="*/ 30 w 47"/>
                    <a:gd name="T15" fmla="*/ 21 h 45"/>
                    <a:gd name="T16" fmla="*/ 19 w 47"/>
                    <a:gd name="T17" fmla="*/ 21 h 45"/>
                    <a:gd name="T18" fmla="*/ 19 w 47"/>
                    <a:gd name="T19" fmla="*/ 36 h 45"/>
                    <a:gd name="T20" fmla="*/ 28 w 47"/>
                    <a:gd name="T21" fmla="*/ 33 h 45"/>
                    <a:gd name="T22" fmla="*/ 41 w 47"/>
                    <a:gd name="T23" fmla="*/ 45 h 45"/>
                    <a:gd name="T24" fmla="*/ 47 w 47"/>
                    <a:gd name="T25" fmla="*/ 40 h 45"/>
                    <a:gd name="T26" fmla="*/ 34 w 47"/>
                    <a:gd name="T27" fmla="*/ 27 h 45"/>
                    <a:gd name="T28" fmla="*/ 19 w 47"/>
                    <a:gd name="T29" fmla="*/ 0 h 45"/>
                    <a:gd name="T30" fmla="*/ 7 w 47"/>
                    <a:gd name="T31" fmla="*/ 5 h 45"/>
                    <a:gd name="T32" fmla="*/ 7 w 47"/>
                    <a:gd name="T33" fmla="*/ 30 h 45"/>
                    <a:gd name="T34" fmla="*/ 19 w 47"/>
                    <a:gd name="T35" fmla="*/ 36 h 45"/>
                    <a:gd name="T36" fmla="*/ 19 w 47"/>
                    <a:gd name="T37" fmla="*/ 21 h 45"/>
                    <a:gd name="T38" fmla="*/ 8 w 47"/>
                    <a:gd name="T39" fmla="*/ 21 h 45"/>
                    <a:gd name="T40" fmla="*/ 8 w 47"/>
                    <a:gd name="T41" fmla="*/ 15 h 45"/>
                    <a:gd name="T42" fmla="*/ 19 w 47"/>
                    <a:gd name="T43" fmla="*/ 15 h 45"/>
                    <a:gd name="T44" fmla="*/ 19 w 47"/>
                    <a:gd name="T45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45">
                      <a:moveTo>
                        <a:pt x="34" y="27"/>
                      </a:moveTo>
                      <a:cubicBezTo>
                        <a:pt x="38" y="20"/>
                        <a:pt x="38" y="11"/>
                        <a:pt x="32" y="5"/>
                      </a:cubicBezTo>
                      <a:cubicBezTo>
                        <a:pt x="28" y="2"/>
                        <a:pt x="24" y="0"/>
                        <a:pt x="19" y="0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2" y="36"/>
                        <a:pt x="26" y="35"/>
                        <a:pt x="28" y="33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lnTo>
                        <a:pt x="34" y="27"/>
                      </a:lnTo>
                      <a:close/>
                      <a:moveTo>
                        <a:pt x="19" y="0"/>
                      </a:moveTo>
                      <a:cubicBezTo>
                        <a:pt x="15" y="0"/>
                        <a:pt x="10" y="2"/>
                        <a:pt x="7" y="5"/>
                      </a:cubicBezTo>
                      <a:cubicBezTo>
                        <a:pt x="0" y="12"/>
                        <a:pt x="0" y="23"/>
                        <a:pt x="7" y="30"/>
                      </a:cubicBezTo>
                      <a:cubicBezTo>
                        <a:pt x="10" y="34"/>
                        <a:pt x="15" y="36"/>
                        <a:pt x="19" y="36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Rectangle 205"/>
                <p:cNvSpPr>
                  <a:spLocks/>
                </p:cNvSpPr>
                <p:nvPr/>
              </p:nvSpPr>
              <p:spPr bwMode="auto">
                <a:xfrm>
                  <a:off x="4221214" y="4266184"/>
                  <a:ext cx="30635" cy="2168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Rectangle 206"/>
                <p:cNvSpPr>
                  <a:spLocks/>
                </p:cNvSpPr>
                <p:nvPr/>
              </p:nvSpPr>
              <p:spPr bwMode="auto">
                <a:xfrm>
                  <a:off x="4172198" y="4386274"/>
                  <a:ext cx="35537" cy="9680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Rectangle 207"/>
                <p:cNvSpPr>
                  <a:spLocks/>
                </p:cNvSpPr>
                <p:nvPr/>
              </p:nvSpPr>
              <p:spPr bwMode="auto">
                <a:xfrm>
                  <a:off x="4128083" y="4298045"/>
                  <a:ext cx="30635" cy="185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Rectangle 208"/>
                <p:cNvSpPr>
                  <a:spLocks/>
                </p:cNvSpPr>
                <p:nvPr/>
              </p:nvSpPr>
              <p:spPr bwMode="auto">
                <a:xfrm>
                  <a:off x="4079066" y="4354414"/>
                  <a:ext cx="31861" cy="1286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Rectangle 209"/>
                <p:cNvSpPr>
                  <a:spLocks/>
                </p:cNvSpPr>
                <p:nvPr/>
              </p:nvSpPr>
              <p:spPr bwMode="auto">
                <a:xfrm>
                  <a:off x="4031275" y="4337258"/>
                  <a:ext cx="35537" cy="14582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Rectangle 210"/>
                <p:cNvSpPr>
                  <a:spLocks/>
                </p:cNvSpPr>
                <p:nvPr/>
              </p:nvSpPr>
              <p:spPr bwMode="auto">
                <a:xfrm>
                  <a:off x="4221214" y="4244126"/>
                  <a:ext cx="30635" cy="1348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Rectangle 211"/>
                <p:cNvSpPr>
                  <a:spLocks/>
                </p:cNvSpPr>
                <p:nvPr/>
              </p:nvSpPr>
              <p:spPr bwMode="auto">
                <a:xfrm>
                  <a:off x="4128083" y="4275987"/>
                  <a:ext cx="30635" cy="171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Rectangle 212"/>
                <p:cNvSpPr>
                  <a:spLocks/>
                </p:cNvSpPr>
                <p:nvPr/>
              </p:nvSpPr>
              <p:spPr bwMode="auto">
                <a:xfrm>
                  <a:off x="4079066" y="4332356"/>
                  <a:ext cx="31861" cy="183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Rectangle 213"/>
                <p:cNvSpPr>
                  <a:spLocks/>
                </p:cNvSpPr>
                <p:nvPr/>
              </p:nvSpPr>
              <p:spPr bwMode="auto">
                <a:xfrm>
                  <a:off x="4031275" y="4315200"/>
                  <a:ext cx="35537" cy="1348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Rectangle 214"/>
                <p:cNvSpPr>
                  <a:spLocks/>
                </p:cNvSpPr>
                <p:nvPr/>
              </p:nvSpPr>
              <p:spPr bwMode="auto">
                <a:xfrm>
                  <a:off x="4172198" y="4359315"/>
                  <a:ext cx="35537" cy="171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: Shape 215"/>
                <p:cNvSpPr>
                  <a:spLocks/>
                </p:cNvSpPr>
                <p:nvPr/>
              </p:nvSpPr>
              <p:spPr bwMode="auto">
                <a:xfrm>
                  <a:off x="4901318" y="4345836"/>
                  <a:ext cx="286747" cy="132345"/>
                </a:xfrm>
                <a:custGeom>
                  <a:avLst/>
                  <a:gdLst>
                    <a:gd name="T0" fmla="*/ 209 w 234"/>
                    <a:gd name="T1" fmla="*/ 15 h 108"/>
                    <a:gd name="T2" fmla="*/ 191 w 234"/>
                    <a:gd name="T3" fmla="*/ 108 h 108"/>
                    <a:gd name="T4" fmla="*/ 198 w 234"/>
                    <a:gd name="T5" fmla="*/ 15 h 108"/>
                    <a:gd name="T6" fmla="*/ 202 w 234"/>
                    <a:gd name="T7" fmla="*/ 47 h 108"/>
                    <a:gd name="T8" fmla="*/ 191 w 234"/>
                    <a:gd name="T9" fmla="*/ 76 h 108"/>
                    <a:gd name="T10" fmla="*/ 176 w 234"/>
                    <a:gd name="T11" fmla="*/ 108 h 108"/>
                    <a:gd name="T12" fmla="*/ 176 w 234"/>
                    <a:gd name="T13" fmla="*/ 108 h 108"/>
                    <a:gd name="T14" fmla="*/ 187 w 234"/>
                    <a:gd name="T15" fmla="*/ 36 h 108"/>
                    <a:gd name="T16" fmla="*/ 180 w 234"/>
                    <a:gd name="T17" fmla="*/ 65 h 108"/>
                    <a:gd name="T18" fmla="*/ 176 w 234"/>
                    <a:gd name="T19" fmla="*/ 108 h 108"/>
                    <a:gd name="T20" fmla="*/ 176 w 234"/>
                    <a:gd name="T21" fmla="*/ 0 h 108"/>
                    <a:gd name="T22" fmla="*/ 162 w 234"/>
                    <a:gd name="T23" fmla="*/ 65 h 108"/>
                    <a:gd name="T24" fmla="*/ 166 w 234"/>
                    <a:gd name="T25" fmla="*/ 15 h 108"/>
                    <a:gd name="T26" fmla="*/ 162 w 234"/>
                    <a:gd name="T27" fmla="*/ 108 h 108"/>
                    <a:gd name="T28" fmla="*/ 162 w 234"/>
                    <a:gd name="T29" fmla="*/ 0 h 108"/>
                    <a:gd name="T30" fmla="*/ 148 w 234"/>
                    <a:gd name="T31" fmla="*/ 36 h 108"/>
                    <a:gd name="T32" fmla="*/ 151 w 234"/>
                    <a:gd name="T33" fmla="*/ 65 h 108"/>
                    <a:gd name="T34" fmla="*/ 148 w 234"/>
                    <a:gd name="T35" fmla="*/ 108 h 108"/>
                    <a:gd name="T36" fmla="*/ 148 w 234"/>
                    <a:gd name="T37" fmla="*/ 0 h 108"/>
                    <a:gd name="T38" fmla="*/ 129 w 234"/>
                    <a:gd name="T39" fmla="*/ 65 h 108"/>
                    <a:gd name="T40" fmla="*/ 137 w 234"/>
                    <a:gd name="T41" fmla="*/ 15 h 108"/>
                    <a:gd name="T42" fmla="*/ 129 w 234"/>
                    <a:gd name="T43" fmla="*/ 108 h 108"/>
                    <a:gd name="T44" fmla="*/ 129 w 234"/>
                    <a:gd name="T45" fmla="*/ 0 h 108"/>
                    <a:gd name="T46" fmla="*/ 115 w 234"/>
                    <a:gd name="T47" fmla="*/ 36 h 108"/>
                    <a:gd name="T48" fmla="*/ 122 w 234"/>
                    <a:gd name="T49" fmla="*/ 65 h 108"/>
                    <a:gd name="T50" fmla="*/ 115 w 234"/>
                    <a:gd name="T51" fmla="*/ 108 h 108"/>
                    <a:gd name="T52" fmla="*/ 115 w 234"/>
                    <a:gd name="T53" fmla="*/ 0 h 108"/>
                    <a:gd name="T54" fmla="*/ 101 w 234"/>
                    <a:gd name="T55" fmla="*/ 65 h 108"/>
                    <a:gd name="T56" fmla="*/ 104 w 234"/>
                    <a:gd name="T57" fmla="*/ 15 h 108"/>
                    <a:gd name="T58" fmla="*/ 101 w 234"/>
                    <a:gd name="T59" fmla="*/ 108 h 108"/>
                    <a:gd name="T60" fmla="*/ 101 w 234"/>
                    <a:gd name="T61" fmla="*/ 0 h 108"/>
                    <a:gd name="T62" fmla="*/ 86 w 234"/>
                    <a:gd name="T63" fmla="*/ 36 h 108"/>
                    <a:gd name="T64" fmla="*/ 90 w 234"/>
                    <a:gd name="T65" fmla="*/ 65 h 108"/>
                    <a:gd name="T66" fmla="*/ 86 w 234"/>
                    <a:gd name="T67" fmla="*/ 108 h 108"/>
                    <a:gd name="T68" fmla="*/ 86 w 234"/>
                    <a:gd name="T69" fmla="*/ 0 h 108"/>
                    <a:gd name="T70" fmla="*/ 68 w 234"/>
                    <a:gd name="T71" fmla="*/ 65 h 108"/>
                    <a:gd name="T72" fmla="*/ 75 w 234"/>
                    <a:gd name="T73" fmla="*/ 15 h 108"/>
                    <a:gd name="T74" fmla="*/ 68 w 234"/>
                    <a:gd name="T75" fmla="*/ 108 h 108"/>
                    <a:gd name="T76" fmla="*/ 68 w 234"/>
                    <a:gd name="T77" fmla="*/ 0 h 108"/>
                    <a:gd name="T78" fmla="*/ 54 w 234"/>
                    <a:gd name="T79" fmla="*/ 36 h 108"/>
                    <a:gd name="T80" fmla="*/ 61 w 234"/>
                    <a:gd name="T81" fmla="*/ 65 h 108"/>
                    <a:gd name="T82" fmla="*/ 54 w 234"/>
                    <a:gd name="T83" fmla="*/ 108 h 108"/>
                    <a:gd name="T84" fmla="*/ 54 w 234"/>
                    <a:gd name="T85" fmla="*/ 0 h 108"/>
                    <a:gd name="T86" fmla="*/ 39 w 234"/>
                    <a:gd name="T87" fmla="*/ 65 h 108"/>
                    <a:gd name="T88" fmla="*/ 43 w 234"/>
                    <a:gd name="T89" fmla="*/ 15 h 108"/>
                    <a:gd name="T90" fmla="*/ 39 w 234"/>
                    <a:gd name="T91" fmla="*/ 108 h 108"/>
                    <a:gd name="T92" fmla="*/ 39 w 234"/>
                    <a:gd name="T93" fmla="*/ 65 h 108"/>
                    <a:gd name="T94" fmla="*/ 39 w 234"/>
                    <a:gd name="T95" fmla="*/ 0 h 108"/>
                    <a:gd name="T96" fmla="*/ 25 w 234"/>
                    <a:gd name="T97" fmla="*/ 36 h 108"/>
                    <a:gd name="T98" fmla="*/ 14 w 234"/>
                    <a:gd name="T99" fmla="*/ 36 h 108"/>
                    <a:gd name="T100" fmla="*/ 0 w 234"/>
                    <a:gd name="T10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34" h="108">
                      <a:moveTo>
                        <a:pt x="209" y="108"/>
                      </a:moveTo>
                      <a:lnTo>
                        <a:pt x="234" y="108"/>
                      </a:lnTo>
                      <a:lnTo>
                        <a:pt x="234" y="0"/>
                      </a:lnTo>
                      <a:lnTo>
                        <a:pt x="209" y="0"/>
                      </a:lnTo>
                      <a:lnTo>
                        <a:pt x="209" y="15"/>
                      </a:lnTo>
                      <a:lnTo>
                        <a:pt x="216" y="15"/>
                      </a:lnTo>
                      <a:lnTo>
                        <a:pt x="216" y="36"/>
                      </a:lnTo>
                      <a:lnTo>
                        <a:pt x="209" y="36"/>
                      </a:lnTo>
                      <a:lnTo>
                        <a:pt x="209" y="108"/>
                      </a:lnTo>
                      <a:close/>
                      <a:moveTo>
                        <a:pt x="191" y="108"/>
                      </a:moveTo>
                      <a:lnTo>
                        <a:pt x="209" y="108"/>
                      </a:lnTo>
                      <a:lnTo>
                        <a:pt x="209" y="36"/>
                      </a:lnTo>
                      <a:lnTo>
                        <a:pt x="198" y="36"/>
                      </a:lnTo>
                      <a:lnTo>
                        <a:pt x="198" y="15"/>
                      </a:lnTo>
                      <a:lnTo>
                        <a:pt x="198" y="15"/>
                      </a:lnTo>
                      <a:lnTo>
                        <a:pt x="209" y="15"/>
                      </a:lnTo>
                      <a:lnTo>
                        <a:pt x="209" y="0"/>
                      </a:lnTo>
                      <a:lnTo>
                        <a:pt x="191" y="0"/>
                      </a:lnTo>
                      <a:lnTo>
                        <a:pt x="191" y="47"/>
                      </a:lnTo>
                      <a:lnTo>
                        <a:pt x="202" y="47"/>
                      </a:lnTo>
                      <a:lnTo>
                        <a:pt x="202" y="65"/>
                      </a:lnTo>
                      <a:lnTo>
                        <a:pt x="202" y="65"/>
                      </a:lnTo>
                      <a:lnTo>
                        <a:pt x="191" y="65"/>
                      </a:lnTo>
                      <a:lnTo>
                        <a:pt x="191" y="76"/>
                      </a:lnTo>
                      <a:lnTo>
                        <a:pt x="191" y="76"/>
                      </a:lnTo>
                      <a:lnTo>
                        <a:pt x="191" y="98"/>
                      </a:lnTo>
                      <a:lnTo>
                        <a:pt x="191" y="98"/>
                      </a:lnTo>
                      <a:lnTo>
                        <a:pt x="191" y="98"/>
                      </a:lnTo>
                      <a:lnTo>
                        <a:pt x="191" y="108"/>
                      </a:lnTo>
                      <a:close/>
                      <a:moveTo>
                        <a:pt x="176" y="108"/>
                      </a:moveTo>
                      <a:lnTo>
                        <a:pt x="191" y="108"/>
                      </a:lnTo>
                      <a:lnTo>
                        <a:pt x="191" y="98"/>
                      </a:lnTo>
                      <a:lnTo>
                        <a:pt x="176" y="98"/>
                      </a:lnTo>
                      <a:lnTo>
                        <a:pt x="176" y="108"/>
                      </a:lnTo>
                      <a:lnTo>
                        <a:pt x="176" y="108"/>
                      </a:lnTo>
                      <a:close/>
                      <a:moveTo>
                        <a:pt x="191" y="0"/>
                      </a:moveTo>
                      <a:lnTo>
                        <a:pt x="176" y="0"/>
                      </a:lnTo>
                      <a:lnTo>
                        <a:pt x="176" y="15"/>
                      </a:lnTo>
                      <a:lnTo>
                        <a:pt x="187" y="15"/>
                      </a:lnTo>
                      <a:lnTo>
                        <a:pt x="187" y="36"/>
                      </a:lnTo>
                      <a:lnTo>
                        <a:pt x="176" y="36"/>
                      </a:lnTo>
                      <a:lnTo>
                        <a:pt x="176" y="76"/>
                      </a:lnTo>
                      <a:lnTo>
                        <a:pt x="191" y="76"/>
                      </a:lnTo>
                      <a:lnTo>
                        <a:pt x="191" y="65"/>
                      </a:lnTo>
                      <a:lnTo>
                        <a:pt x="180" y="65"/>
                      </a:lnTo>
                      <a:lnTo>
                        <a:pt x="180" y="47"/>
                      </a:lnTo>
                      <a:lnTo>
                        <a:pt x="191" y="47"/>
                      </a:lnTo>
                      <a:lnTo>
                        <a:pt x="191" y="0"/>
                      </a:lnTo>
                      <a:close/>
                      <a:moveTo>
                        <a:pt x="162" y="108"/>
                      </a:moveTo>
                      <a:lnTo>
                        <a:pt x="176" y="108"/>
                      </a:lnTo>
                      <a:lnTo>
                        <a:pt x="176" y="98"/>
                      </a:lnTo>
                      <a:lnTo>
                        <a:pt x="162" y="98"/>
                      </a:lnTo>
                      <a:lnTo>
                        <a:pt x="162" y="108"/>
                      </a:lnTo>
                      <a:lnTo>
                        <a:pt x="162" y="108"/>
                      </a:lnTo>
                      <a:close/>
                      <a:moveTo>
                        <a:pt x="176" y="0"/>
                      </a:moveTo>
                      <a:lnTo>
                        <a:pt x="162" y="0"/>
                      </a:lnTo>
                      <a:lnTo>
                        <a:pt x="162" y="47"/>
                      </a:lnTo>
                      <a:lnTo>
                        <a:pt x="173" y="47"/>
                      </a:lnTo>
                      <a:lnTo>
                        <a:pt x="173" y="65"/>
                      </a:lnTo>
                      <a:lnTo>
                        <a:pt x="162" y="65"/>
                      </a:lnTo>
                      <a:lnTo>
                        <a:pt x="162" y="76"/>
                      </a:lnTo>
                      <a:lnTo>
                        <a:pt x="176" y="76"/>
                      </a:lnTo>
                      <a:lnTo>
                        <a:pt x="176" y="36"/>
                      </a:lnTo>
                      <a:lnTo>
                        <a:pt x="166" y="36"/>
                      </a:lnTo>
                      <a:lnTo>
                        <a:pt x="166" y="15"/>
                      </a:lnTo>
                      <a:lnTo>
                        <a:pt x="166" y="15"/>
                      </a:lnTo>
                      <a:lnTo>
                        <a:pt x="176" y="15"/>
                      </a:lnTo>
                      <a:lnTo>
                        <a:pt x="176" y="0"/>
                      </a:lnTo>
                      <a:close/>
                      <a:moveTo>
                        <a:pt x="148" y="108"/>
                      </a:moveTo>
                      <a:lnTo>
                        <a:pt x="162" y="108"/>
                      </a:lnTo>
                      <a:lnTo>
                        <a:pt x="162" y="98"/>
                      </a:lnTo>
                      <a:lnTo>
                        <a:pt x="148" y="98"/>
                      </a:lnTo>
                      <a:lnTo>
                        <a:pt x="148" y="108"/>
                      </a:lnTo>
                      <a:lnTo>
                        <a:pt x="148" y="108"/>
                      </a:lnTo>
                      <a:close/>
                      <a:moveTo>
                        <a:pt x="162" y="0"/>
                      </a:moveTo>
                      <a:lnTo>
                        <a:pt x="148" y="0"/>
                      </a:lnTo>
                      <a:lnTo>
                        <a:pt x="148" y="15"/>
                      </a:lnTo>
                      <a:lnTo>
                        <a:pt x="155" y="15"/>
                      </a:lnTo>
                      <a:lnTo>
                        <a:pt x="155" y="36"/>
                      </a:lnTo>
                      <a:lnTo>
                        <a:pt x="148" y="36"/>
                      </a:lnTo>
                      <a:lnTo>
                        <a:pt x="148" y="76"/>
                      </a:lnTo>
                      <a:lnTo>
                        <a:pt x="162" y="76"/>
                      </a:lnTo>
                      <a:lnTo>
                        <a:pt x="162" y="65"/>
                      </a:lnTo>
                      <a:lnTo>
                        <a:pt x="151" y="65"/>
                      </a:lnTo>
                      <a:lnTo>
                        <a:pt x="151" y="65"/>
                      </a:lnTo>
                      <a:lnTo>
                        <a:pt x="151" y="47"/>
                      </a:lnTo>
                      <a:lnTo>
                        <a:pt x="162" y="47"/>
                      </a:lnTo>
                      <a:lnTo>
                        <a:pt x="162" y="0"/>
                      </a:lnTo>
                      <a:close/>
                      <a:moveTo>
                        <a:pt x="129" y="108"/>
                      </a:moveTo>
                      <a:lnTo>
                        <a:pt x="148" y="108"/>
                      </a:lnTo>
                      <a:lnTo>
                        <a:pt x="148" y="98"/>
                      </a:lnTo>
                      <a:lnTo>
                        <a:pt x="129" y="98"/>
                      </a:lnTo>
                      <a:lnTo>
                        <a:pt x="129" y="108"/>
                      </a:lnTo>
                      <a:lnTo>
                        <a:pt x="129" y="108"/>
                      </a:lnTo>
                      <a:close/>
                      <a:moveTo>
                        <a:pt x="148" y="0"/>
                      </a:moveTo>
                      <a:lnTo>
                        <a:pt x="129" y="0"/>
                      </a:lnTo>
                      <a:lnTo>
                        <a:pt x="129" y="47"/>
                      </a:lnTo>
                      <a:lnTo>
                        <a:pt x="140" y="47"/>
                      </a:lnTo>
                      <a:lnTo>
                        <a:pt x="140" y="65"/>
                      </a:lnTo>
                      <a:lnTo>
                        <a:pt x="129" y="65"/>
                      </a:lnTo>
                      <a:lnTo>
                        <a:pt x="129" y="76"/>
                      </a:lnTo>
                      <a:lnTo>
                        <a:pt x="148" y="76"/>
                      </a:lnTo>
                      <a:lnTo>
                        <a:pt x="148" y="36"/>
                      </a:lnTo>
                      <a:lnTo>
                        <a:pt x="137" y="36"/>
                      </a:lnTo>
                      <a:lnTo>
                        <a:pt x="137" y="15"/>
                      </a:lnTo>
                      <a:lnTo>
                        <a:pt x="137" y="15"/>
                      </a:lnTo>
                      <a:lnTo>
                        <a:pt x="148" y="15"/>
                      </a:lnTo>
                      <a:lnTo>
                        <a:pt x="148" y="0"/>
                      </a:lnTo>
                      <a:close/>
                      <a:moveTo>
                        <a:pt x="115" y="108"/>
                      </a:moveTo>
                      <a:lnTo>
                        <a:pt x="129" y="108"/>
                      </a:lnTo>
                      <a:lnTo>
                        <a:pt x="129" y="98"/>
                      </a:lnTo>
                      <a:lnTo>
                        <a:pt x="115" y="98"/>
                      </a:lnTo>
                      <a:lnTo>
                        <a:pt x="115" y="108"/>
                      </a:lnTo>
                      <a:lnTo>
                        <a:pt x="115" y="108"/>
                      </a:lnTo>
                      <a:close/>
                      <a:moveTo>
                        <a:pt x="129" y="0"/>
                      </a:moveTo>
                      <a:lnTo>
                        <a:pt x="115" y="0"/>
                      </a:lnTo>
                      <a:lnTo>
                        <a:pt x="115" y="15"/>
                      </a:lnTo>
                      <a:lnTo>
                        <a:pt x="126" y="15"/>
                      </a:lnTo>
                      <a:lnTo>
                        <a:pt x="126" y="36"/>
                      </a:lnTo>
                      <a:lnTo>
                        <a:pt x="115" y="36"/>
                      </a:lnTo>
                      <a:lnTo>
                        <a:pt x="115" y="76"/>
                      </a:lnTo>
                      <a:lnTo>
                        <a:pt x="129" y="76"/>
                      </a:lnTo>
                      <a:lnTo>
                        <a:pt x="129" y="65"/>
                      </a:lnTo>
                      <a:lnTo>
                        <a:pt x="122" y="65"/>
                      </a:lnTo>
                      <a:lnTo>
                        <a:pt x="122" y="65"/>
                      </a:lnTo>
                      <a:lnTo>
                        <a:pt x="122" y="47"/>
                      </a:lnTo>
                      <a:lnTo>
                        <a:pt x="129" y="47"/>
                      </a:lnTo>
                      <a:lnTo>
                        <a:pt x="129" y="0"/>
                      </a:lnTo>
                      <a:close/>
                      <a:moveTo>
                        <a:pt x="101" y="108"/>
                      </a:moveTo>
                      <a:lnTo>
                        <a:pt x="115" y="108"/>
                      </a:lnTo>
                      <a:lnTo>
                        <a:pt x="115" y="98"/>
                      </a:lnTo>
                      <a:lnTo>
                        <a:pt x="101" y="98"/>
                      </a:lnTo>
                      <a:lnTo>
                        <a:pt x="101" y="108"/>
                      </a:lnTo>
                      <a:lnTo>
                        <a:pt x="101" y="108"/>
                      </a:lnTo>
                      <a:close/>
                      <a:moveTo>
                        <a:pt x="115" y="0"/>
                      </a:moveTo>
                      <a:lnTo>
                        <a:pt x="101" y="0"/>
                      </a:lnTo>
                      <a:lnTo>
                        <a:pt x="101" y="47"/>
                      </a:lnTo>
                      <a:lnTo>
                        <a:pt x="111" y="47"/>
                      </a:lnTo>
                      <a:lnTo>
                        <a:pt x="111" y="65"/>
                      </a:lnTo>
                      <a:lnTo>
                        <a:pt x="101" y="65"/>
                      </a:lnTo>
                      <a:lnTo>
                        <a:pt x="101" y="76"/>
                      </a:lnTo>
                      <a:lnTo>
                        <a:pt x="115" y="76"/>
                      </a:lnTo>
                      <a:lnTo>
                        <a:pt x="115" y="36"/>
                      </a:lnTo>
                      <a:lnTo>
                        <a:pt x="104" y="36"/>
                      </a:lnTo>
                      <a:lnTo>
                        <a:pt x="104" y="15"/>
                      </a:lnTo>
                      <a:lnTo>
                        <a:pt x="104" y="15"/>
                      </a:lnTo>
                      <a:lnTo>
                        <a:pt x="115" y="15"/>
                      </a:lnTo>
                      <a:lnTo>
                        <a:pt x="115" y="0"/>
                      </a:lnTo>
                      <a:close/>
                      <a:moveTo>
                        <a:pt x="86" y="108"/>
                      </a:moveTo>
                      <a:lnTo>
                        <a:pt x="101" y="108"/>
                      </a:lnTo>
                      <a:lnTo>
                        <a:pt x="101" y="98"/>
                      </a:lnTo>
                      <a:lnTo>
                        <a:pt x="86" y="98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close/>
                      <a:moveTo>
                        <a:pt x="101" y="0"/>
                      </a:moveTo>
                      <a:lnTo>
                        <a:pt x="86" y="0"/>
                      </a:lnTo>
                      <a:lnTo>
                        <a:pt x="86" y="15"/>
                      </a:lnTo>
                      <a:lnTo>
                        <a:pt x="93" y="15"/>
                      </a:lnTo>
                      <a:lnTo>
                        <a:pt x="93" y="36"/>
                      </a:lnTo>
                      <a:lnTo>
                        <a:pt x="86" y="36"/>
                      </a:lnTo>
                      <a:lnTo>
                        <a:pt x="86" y="76"/>
                      </a:lnTo>
                      <a:lnTo>
                        <a:pt x="101" y="76"/>
                      </a:lnTo>
                      <a:lnTo>
                        <a:pt x="101" y="65"/>
                      </a:lnTo>
                      <a:lnTo>
                        <a:pt x="90" y="65"/>
                      </a:lnTo>
                      <a:lnTo>
                        <a:pt x="90" y="65"/>
                      </a:lnTo>
                      <a:lnTo>
                        <a:pt x="90" y="47"/>
                      </a:lnTo>
                      <a:lnTo>
                        <a:pt x="101" y="47"/>
                      </a:lnTo>
                      <a:lnTo>
                        <a:pt x="101" y="0"/>
                      </a:lnTo>
                      <a:close/>
                      <a:moveTo>
                        <a:pt x="68" y="108"/>
                      </a:moveTo>
                      <a:lnTo>
                        <a:pt x="86" y="108"/>
                      </a:lnTo>
                      <a:lnTo>
                        <a:pt x="86" y="98"/>
                      </a:lnTo>
                      <a:lnTo>
                        <a:pt x="68" y="98"/>
                      </a:lnTo>
                      <a:lnTo>
                        <a:pt x="68" y="108"/>
                      </a:lnTo>
                      <a:lnTo>
                        <a:pt x="68" y="108"/>
                      </a:lnTo>
                      <a:close/>
                      <a:moveTo>
                        <a:pt x="86" y="0"/>
                      </a:moveTo>
                      <a:lnTo>
                        <a:pt x="68" y="0"/>
                      </a:lnTo>
                      <a:lnTo>
                        <a:pt x="68" y="47"/>
                      </a:lnTo>
                      <a:lnTo>
                        <a:pt x="79" y="47"/>
                      </a:lnTo>
                      <a:lnTo>
                        <a:pt x="79" y="65"/>
                      </a:lnTo>
                      <a:lnTo>
                        <a:pt x="68" y="65"/>
                      </a:lnTo>
                      <a:lnTo>
                        <a:pt x="68" y="76"/>
                      </a:lnTo>
                      <a:lnTo>
                        <a:pt x="86" y="76"/>
                      </a:lnTo>
                      <a:lnTo>
                        <a:pt x="86" y="36"/>
                      </a:lnTo>
                      <a:lnTo>
                        <a:pt x="75" y="36"/>
                      </a:lnTo>
                      <a:lnTo>
                        <a:pt x="75" y="15"/>
                      </a:lnTo>
                      <a:lnTo>
                        <a:pt x="75" y="15"/>
                      </a:lnTo>
                      <a:lnTo>
                        <a:pt x="86" y="15"/>
                      </a:lnTo>
                      <a:lnTo>
                        <a:pt x="86" y="0"/>
                      </a:lnTo>
                      <a:close/>
                      <a:moveTo>
                        <a:pt x="54" y="108"/>
                      </a:moveTo>
                      <a:lnTo>
                        <a:pt x="68" y="108"/>
                      </a:lnTo>
                      <a:lnTo>
                        <a:pt x="68" y="98"/>
                      </a:lnTo>
                      <a:lnTo>
                        <a:pt x="54" y="98"/>
                      </a:lnTo>
                      <a:lnTo>
                        <a:pt x="54" y="108"/>
                      </a:lnTo>
                      <a:lnTo>
                        <a:pt x="54" y="108"/>
                      </a:lnTo>
                      <a:close/>
                      <a:moveTo>
                        <a:pt x="68" y="0"/>
                      </a:moveTo>
                      <a:lnTo>
                        <a:pt x="54" y="0"/>
                      </a:lnTo>
                      <a:lnTo>
                        <a:pt x="54" y="15"/>
                      </a:lnTo>
                      <a:lnTo>
                        <a:pt x="65" y="15"/>
                      </a:lnTo>
                      <a:lnTo>
                        <a:pt x="65" y="36"/>
                      </a:lnTo>
                      <a:lnTo>
                        <a:pt x="54" y="36"/>
                      </a:lnTo>
                      <a:lnTo>
                        <a:pt x="54" y="76"/>
                      </a:lnTo>
                      <a:lnTo>
                        <a:pt x="68" y="76"/>
                      </a:lnTo>
                      <a:lnTo>
                        <a:pt x="68" y="65"/>
                      </a:lnTo>
                      <a:lnTo>
                        <a:pt x="61" y="65"/>
                      </a:lnTo>
                      <a:lnTo>
                        <a:pt x="61" y="65"/>
                      </a:lnTo>
                      <a:lnTo>
                        <a:pt x="61" y="47"/>
                      </a:lnTo>
                      <a:lnTo>
                        <a:pt x="68" y="47"/>
                      </a:lnTo>
                      <a:lnTo>
                        <a:pt x="68" y="0"/>
                      </a:lnTo>
                      <a:close/>
                      <a:moveTo>
                        <a:pt x="39" y="108"/>
                      </a:moveTo>
                      <a:lnTo>
                        <a:pt x="54" y="108"/>
                      </a:lnTo>
                      <a:lnTo>
                        <a:pt x="54" y="98"/>
                      </a:lnTo>
                      <a:lnTo>
                        <a:pt x="39" y="98"/>
                      </a:lnTo>
                      <a:lnTo>
                        <a:pt x="39" y="108"/>
                      </a:lnTo>
                      <a:lnTo>
                        <a:pt x="39" y="108"/>
                      </a:lnTo>
                      <a:close/>
                      <a:moveTo>
                        <a:pt x="54" y="0"/>
                      </a:moveTo>
                      <a:lnTo>
                        <a:pt x="39" y="0"/>
                      </a:lnTo>
                      <a:lnTo>
                        <a:pt x="39" y="47"/>
                      </a:lnTo>
                      <a:lnTo>
                        <a:pt x="50" y="47"/>
                      </a:lnTo>
                      <a:lnTo>
                        <a:pt x="50" y="65"/>
                      </a:lnTo>
                      <a:lnTo>
                        <a:pt x="39" y="65"/>
                      </a:lnTo>
                      <a:lnTo>
                        <a:pt x="39" y="76"/>
                      </a:lnTo>
                      <a:lnTo>
                        <a:pt x="54" y="76"/>
                      </a:lnTo>
                      <a:lnTo>
                        <a:pt x="54" y="36"/>
                      </a:lnTo>
                      <a:lnTo>
                        <a:pt x="43" y="36"/>
                      </a:lnTo>
                      <a:lnTo>
                        <a:pt x="43" y="15"/>
                      </a:lnTo>
                      <a:lnTo>
                        <a:pt x="43" y="15"/>
                      </a:lnTo>
                      <a:lnTo>
                        <a:pt x="54" y="15"/>
                      </a:lnTo>
                      <a:lnTo>
                        <a:pt x="54" y="0"/>
                      </a:lnTo>
                      <a:close/>
                      <a:moveTo>
                        <a:pt x="25" y="108"/>
                      </a:moveTo>
                      <a:lnTo>
                        <a:pt x="39" y="108"/>
                      </a:lnTo>
                      <a:lnTo>
                        <a:pt x="39" y="98"/>
                      </a:lnTo>
                      <a:lnTo>
                        <a:pt x="39" y="98"/>
                      </a:lnTo>
                      <a:lnTo>
                        <a:pt x="39" y="76"/>
                      </a:lnTo>
                      <a:lnTo>
                        <a:pt x="39" y="76"/>
                      </a:lnTo>
                      <a:lnTo>
                        <a:pt x="39" y="65"/>
                      </a:lnTo>
                      <a:lnTo>
                        <a:pt x="29" y="65"/>
                      </a:lnTo>
                      <a:lnTo>
                        <a:pt x="29" y="65"/>
                      </a:lnTo>
                      <a:lnTo>
                        <a:pt x="29" y="47"/>
                      </a:lnTo>
                      <a:lnTo>
                        <a:pt x="39" y="47"/>
                      </a:lnTo>
                      <a:lnTo>
                        <a:pt x="39" y="0"/>
                      </a:lnTo>
                      <a:lnTo>
                        <a:pt x="25" y="0"/>
                      </a:lnTo>
                      <a:lnTo>
                        <a:pt x="25" y="15"/>
                      </a:lnTo>
                      <a:lnTo>
                        <a:pt x="36" y="15"/>
                      </a:lnTo>
                      <a:lnTo>
                        <a:pt x="36" y="36"/>
                      </a:lnTo>
                      <a:lnTo>
                        <a:pt x="25" y="36"/>
                      </a:lnTo>
                      <a:lnTo>
                        <a:pt x="25" y="108"/>
                      </a:lnTo>
                      <a:close/>
                      <a:moveTo>
                        <a:pt x="0" y="108"/>
                      </a:moveTo>
                      <a:lnTo>
                        <a:pt x="25" y="108"/>
                      </a:lnTo>
                      <a:lnTo>
                        <a:pt x="25" y="36"/>
                      </a:lnTo>
                      <a:lnTo>
                        <a:pt x="14" y="36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25" y="15"/>
                      </a:lnTo>
                      <a:lnTo>
                        <a:pt x="25" y="0"/>
                      </a:lnTo>
                      <a:lnTo>
                        <a:pt x="0" y="0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: Shape 216"/>
                <p:cNvSpPr>
                  <a:spLocks/>
                </p:cNvSpPr>
                <p:nvPr/>
              </p:nvSpPr>
              <p:spPr bwMode="auto">
                <a:xfrm>
                  <a:off x="4954011" y="4284565"/>
                  <a:ext cx="162980" cy="39213"/>
                </a:xfrm>
                <a:custGeom>
                  <a:avLst/>
                  <a:gdLst>
                    <a:gd name="T0" fmla="*/ 0 w 37"/>
                    <a:gd name="T1" fmla="*/ 5 h 9"/>
                    <a:gd name="T2" fmla="*/ 3 w 37"/>
                    <a:gd name="T3" fmla="*/ 9 h 9"/>
                    <a:gd name="T4" fmla="*/ 19 w 37"/>
                    <a:gd name="T5" fmla="*/ 5 h 9"/>
                    <a:gd name="T6" fmla="*/ 35 w 37"/>
                    <a:gd name="T7" fmla="*/ 9 h 9"/>
                    <a:gd name="T8" fmla="*/ 37 w 37"/>
                    <a:gd name="T9" fmla="*/ 5 h 9"/>
                    <a:gd name="T10" fmla="*/ 19 w 37"/>
                    <a:gd name="T11" fmla="*/ 0 h 9"/>
                    <a:gd name="T12" fmla="*/ 0 w 37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" h="9">
                      <a:moveTo>
                        <a:pt x="0" y="5"/>
                      </a:move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7" y="7"/>
                        <a:pt x="13" y="5"/>
                        <a:pt x="19" y="5"/>
                      </a:cubicBezTo>
                      <a:cubicBezTo>
                        <a:pt x="25" y="5"/>
                        <a:pt x="30" y="7"/>
                        <a:pt x="35" y="9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2" y="2"/>
                        <a:pt x="25" y="0"/>
                        <a:pt x="19" y="0"/>
                      </a:cubicBezTo>
                      <a:cubicBezTo>
                        <a:pt x="12" y="0"/>
                        <a:pt x="5" y="2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: Shape 217"/>
                <p:cNvSpPr>
                  <a:spLocks/>
                </p:cNvSpPr>
                <p:nvPr/>
              </p:nvSpPr>
              <p:spPr bwMode="auto">
                <a:xfrm>
                  <a:off x="4927052" y="4240450"/>
                  <a:ext cx="221800" cy="47791"/>
                </a:xfrm>
                <a:custGeom>
                  <a:avLst/>
                  <a:gdLst>
                    <a:gd name="T0" fmla="*/ 50 w 50"/>
                    <a:gd name="T1" fmla="*/ 6 h 11"/>
                    <a:gd name="T2" fmla="*/ 25 w 50"/>
                    <a:gd name="T3" fmla="*/ 0 h 11"/>
                    <a:gd name="T4" fmla="*/ 0 w 50"/>
                    <a:gd name="T5" fmla="*/ 6 h 11"/>
                    <a:gd name="T6" fmla="*/ 2 w 50"/>
                    <a:gd name="T7" fmla="*/ 11 h 11"/>
                    <a:gd name="T8" fmla="*/ 25 w 50"/>
                    <a:gd name="T9" fmla="*/ 5 h 11"/>
                    <a:gd name="T10" fmla="*/ 47 w 50"/>
                    <a:gd name="T11" fmla="*/ 11 h 11"/>
                    <a:gd name="T12" fmla="*/ 50 w 50"/>
                    <a:gd name="T13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11">
                      <a:moveTo>
                        <a:pt x="50" y="6"/>
                      </a:moveTo>
                      <a:cubicBezTo>
                        <a:pt x="43" y="2"/>
                        <a:pt x="34" y="0"/>
                        <a:pt x="25" y="0"/>
                      </a:cubicBezTo>
                      <a:cubicBezTo>
                        <a:pt x="16" y="0"/>
                        <a:pt x="7" y="2"/>
                        <a:pt x="0" y="6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9" y="7"/>
                        <a:pt x="17" y="5"/>
                        <a:pt x="25" y="5"/>
                      </a:cubicBezTo>
                      <a:cubicBezTo>
                        <a:pt x="33" y="5"/>
                        <a:pt x="41" y="7"/>
                        <a:pt x="47" y="11"/>
                      </a:cubicBezTo>
                      <a:lnTo>
                        <a:pt x="5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2" name="Group 58"/>
            <p:cNvGrpSpPr/>
            <p:nvPr/>
          </p:nvGrpSpPr>
          <p:grpSpPr>
            <a:xfrm>
              <a:off x="6737340" y="1510523"/>
              <a:ext cx="4303649" cy="4339605"/>
              <a:chOff x="2949236" y="972275"/>
              <a:chExt cx="3227736" cy="3254695"/>
            </a:xfrm>
            <a:solidFill>
              <a:schemeClr val="bg1">
                <a:lumMod val="85000"/>
              </a:schemeClr>
            </a:solidFill>
          </p:grpSpPr>
          <p:sp>
            <p:nvSpPr>
              <p:cNvPr id="38" name="Freeform: Shape 65"/>
              <p:cNvSpPr>
                <a:spLocks/>
              </p:cNvSpPr>
              <p:nvPr/>
            </p:nvSpPr>
            <p:spPr bwMode="auto">
              <a:xfrm>
                <a:off x="3863394" y="3855671"/>
                <a:ext cx="305128" cy="137246"/>
              </a:xfrm>
              <a:custGeom>
                <a:avLst/>
                <a:gdLst>
                  <a:gd name="T0" fmla="*/ 54 w 69"/>
                  <a:gd name="T1" fmla="*/ 31 h 31"/>
                  <a:gd name="T2" fmla="*/ 69 w 69"/>
                  <a:gd name="T3" fmla="*/ 31 h 31"/>
                  <a:gd name="T4" fmla="*/ 69 w 69"/>
                  <a:gd name="T5" fmla="*/ 12 h 31"/>
                  <a:gd name="T6" fmla="*/ 61 w 69"/>
                  <a:gd name="T7" fmla="*/ 12 h 31"/>
                  <a:gd name="T8" fmla="*/ 61 w 69"/>
                  <a:gd name="T9" fmla="*/ 6 h 31"/>
                  <a:gd name="T10" fmla="*/ 54 w 69"/>
                  <a:gd name="T11" fmla="*/ 3 h 31"/>
                  <a:gd name="T12" fmla="*/ 54 w 69"/>
                  <a:gd name="T13" fmla="*/ 18 h 31"/>
                  <a:gd name="T14" fmla="*/ 60 w 69"/>
                  <a:gd name="T15" fmla="*/ 18 h 31"/>
                  <a:gd name="T16" fmla="*/ 60 w 69"/>
                  <a:gd name="T17" fmla="*/ 26 h 31"/>
                  <a:gd name="T18" fmla="*/ 60 w 69"/>
                  <a:gd name="T19" fmla="*/ 26 h 31"/>
                  <a:gd name="T20" fmla="*/ 54 w 69"/>
                  <a:gd name="T21" fmla="*/ 26 h 31"/>
                  <a:gd name="T22" fmla="*/ 54 w 69"/>
                  <a:gd name="T23" fmla="*/ 31 h 31"/>
                  <a:gd name="T24" fmla="*/ 45 w 69"/>
                  <a:gd name="T25" fmla="*/ 0 h 31"/>
                  <a:gd name="T26" fmla="*/ 45 w 69"/>
                  <a:gd name="T27" fmla="*/ 12 h 31"/>
                  <a:gd name="T28" fmla="*/ 34 w 69"/>
                  <a:gd name="T29" fmla="*/ 12 h 31"/>
                  <a:gd name="T30" fmla="*/ 34 w 69"/>
                  <a:gd name="T31" fmla="*/ 18 h 31"/>
                  <a:gd name="T32" fmla="*/ 40 w 69"/>
                  <a:gd name="T33" fmla="*/ 18 h 31"/>
                  <a:gd name="T34" fmla="*/ 40 w 69"/>
                  <a:gd name="T35" fmla="*/ 26 h 31"/>
                  <a:gd name="T36" fmla="*/ 40 w 69"/>
                  <a:gd name="T37" fmla="*/ 26 h 31"/>
                  <a:gd name="T38" fmla="*/ 34 w 69"/>
                  <a:gd name="T39" fmla="*/ 26 h 31"/>
                  <a:gd name="T40" fmla="*/ 34 w 69"/>
                  <a:gd name="T41" fmla="*/ 31 h 31"/>
                  <a:gd name="T42" fmla="*/ 54 w 69"/>
                  <a:gd name="T43" fmla="*/ 31 h 31"/>
                  <a:gd name="T44" fmla="*/ 54 w 69"/>
                  <a:gd name="T45" fmla="*/ 26 h 31"/>
                  <a:gd name="T46" fmla="*/ 48 w 69"/>
                  <a:gd name="T47" fmla="*/ 26 h 31"/>
                  <a:gd name="T48" fmla="*/ 48 w 69"/>
                  <a:gd name="T49" fmla="*/ 18 h 31"/>
                  <a:gd name="T50" fmla="*/ 54 w 69"/>
                  <a:gd name="T51" fmla="*/ 18 h 31"/>
                  <a:gd name="T52" fmla="*/ 54 w 69"/>
                  <a:gd name="T53" fmla="*/ 3 h 31"/>
                  <a:gd name="T54" fmla="*/ 45 w 69"/>
                  <a:gd name="T55" fmla="*/ 0 h 31"/>
                  <a:gd name="T56" fmla="*/ 34 w 69"/>
                  <a:gd name="T57" fmla="*/ 12 h 31"/>
                  <a:gd name="T58" fmla="*/ 15 w 69"/>
                  <a:gd name="T59" fmla="*/ 12 h 31"/>
                  <a:gd name="T60" fmla="*/ 15 w 69"/>
                  <a:gd name="T61" fmla="*/ 18 h 31"/>
                  <a:gd name="T62" fmla="*/ 21 w 69"/>
                  <a:gd name="T63" fmla="*/ 18 h 31"/>
                  <a:gd name="T64" fmla="*/ 21 w 69"/>
                  <a:gd name="T65" fmla="*/ 26 h 31"/>
                  <a:gd name="T66" fmla="*/ 21 w 69"/>
                  <a:gd name="T67" fmla="*/ 26 h 31"/>
                  <a:gd name="T68" fmla="*/ 15 w 69"/>
                  <a:gd name="T69" fmla="*/ 26 h 31"/>
                  <a:gd name="T70" fmla="*/ 15 w 69"/>
                  <a:gd name="T71" fmla="*/ 31 h 31"/>
                  <a:gd name="T72" fmla="*/ 34 w 69"/>
                  <a:gd name="T73" fmla="*/ 31 h 31"/>
                  <a:gd name="T74" fmla="*/ 34 w 69"/>
                  <a:gd name="T75" fmla="*/ 26 h 31"/>
                  <a:gd name="T76" fmla="*/ 29 w 69"/>
                  <a:gd name="T77" fmla="*/ 26 h 31"/>
                  <a:gd name="T78" fmla="*/ 29 w 69"/>
                  <a:gd name="T79" fmla="*/ 18 h 31"/>
                  <a:gd name="T80" fmla="*/ 34 w 69"/>
                  <a:gd name="T81" fmla="*/ 18 h 31"/>
                  <a:gd name="T82" fmla="*/ 34 w 69"/>
                  <a:gd name="T83" fmla="*/ 12 h 31"/>
                  <a:gd name="T84" fmla="*/ 15 w 69"/>
                  <a:gd name="T85" fmla="*/ 12 h 31"/>
                  <a:gd name="T86" fmla="*/ 0 w 69"/>
                  <a:gd name="T87" fmla="*/ 12 h 31"/>
                  <a:gd name="T88" fmla="*/ 0 w 69"/>
                  <a:gd name="T89" fmla="*/ 31 h 31"/>
                  <a:gd name="T90" fmla="*/ 15 w 69"/>
                  <a:gd name="T91" fmla="*/ 31 h 31"/>
                  <a:gd name="T92" fmla="*/ 15 w 69"/>
                  <a:gd name="T93" fmla="*/ 26 h 31"/>
                  <a:gd name="T94" fmla="*/ 9 w 69"/>
                  <a:gd name="T95" fmla="*/ 26 h 31"/>
                  <a:gd name="T96" fmla="*/ 9 w 69"/>
                  <a:gd name="T97" fmla="*/ 18 h 31"/>
                  <a:gd name="T98" fmla="*/ 15 w 69"/>
                  <a:gd name="T99" fmla="*/ 18 h 31"/>
                  <a:gd name="T100" fmla="*/ 15 w 69"/>
                  <a:gd name="T101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31">
                    <a:moveTo>
                      <a:pt x="54" y="31"/>
                    </a:moveTo>
                    <a:cubicBezTo>
                      <a:pt x="69" y="31"/>
                      <a:pt x="69" y="31"/>
                      <a:pt x="69" y="31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5"/>
                      <a:pt x="57" y="4"/>
                      <a:pt x="54" y="3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4" y="26"/>
                      <a:pt x="54" y="26"/>
                      <a:pt x="54" y="26"/>
                    </a:cubicBezTo>
                    <a:lnTo>
                      <a:pt x="54" y="31"/>
                    </a:lnTo>
                    <a:close/>
                    <a:moveTo>
                      <a:pt x="45" y="0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2"/>
                      <a:pt x="48" y="1"/>
                      <a:pt x="45" y="0"/>
                    </a:cubicBezTo>
                    <a:close/>
                    <a:moveTo>
                      <a:pt x="34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4" y="18"/>
                      <a:pt x="34" y="18"/>
                      <a:pt x="34" y="18"/>
                    </a:cubicBezTo>
                    <a:lnTo>
                      <a:pt x="34" y="12"/>
                    </a:lnTo>
                    <a:close/>
                    <a:moveTo>
                      <a:pt x="1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5" y="18"/>
                      <a:pt x="15" y="18"/>
                      <a:pt x="15" y="18"/>
                    </a:cubicBez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Freeform: Shape 66"/>
              <p:cNvSpPr>
                <a:spLocks/>
              </p:cNvSpPr>
              <p:nvPr/>
            </p:nvSpPr>
            <p:spPr bwMode="auto">
              <a:xfrm>
                <a:off x="3788643" y="4001495"/>
                <a:ext cx="414189" cy="132345"/>
              </a:xfrm>
              <a:custGeom>
                <a:avLst/>
                <a:gdLst>
                  <a:gd name="T0" fmla="*/ 328 w 338"/>
                  <a:gd name="T1" fmla="*/ 108 h 108"/>
                  <a:gd name="T2" fmla="*/ 338 w 338"/>
                  <a:gd name="T3" fmla="*/ 0 h 108"/>
                  <a:gd name="T4" fmla="*/ 0 w 338"/>
                  <a:gd name="T5" fmla="*/ 0 h 108"/>
                  <a:gd name="T6" fmla="*/ 39 w 338"/>
                  <a:gd name="T7" fmla="*/ 108 h 108"/>
                  <a:gd name="T8" fmla="*/ 328 w 338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08">
                    <a:moveTo>
                      <a:pt x="328" y="108"/>
                    </a:moveTo>
                    <a:lnTo>
                      <a:pt x="338" y="0"/>
                    </a:lnTo>
                    <a:lnTo>
                      <a:pt x="0" y="0"/>
                    </a:lnTo>
                    <a:lnTo>
                      <a:pt x="39" y="108"/>
                    </a:lnTo>
                    <a:lnTo>
                      <a:pt x="328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67"/>
              <p:cNvSpPr>
                <a:spLocks/>
              </p:cNvSpPr>
              <p:nvPr/>
            </p:nvSpPr>
            <p:spPr bwMode="auto">
              <a:xfrm>
                <a:off x="3112216" y="3051800"/>
                <a:ext cx="194841" cy="278169"/>
              </a:xfrm>
              <a:custGeom>
                <a:avLst/>
                <a:gdLst>
                  <a:gd name="T0" fmla="*/ 41 w 44"/>
                  <a:gd name="T1" fmla="*/ 0 h 63"/>
                  <a:gd name="T2" fmla="*/ 0 w 44"/>
                  <a:gd name="T3" fmla="*/ 43 h 63"/>
                  <a:gd name="T4" fmla="*/ 5 w 44"/>
                  <a:gd name="T5" fmla="*/ 63 h 63"/>
                  <a:gd name="T6" fmla="*/ 5 w 44"/>
                  <a:gd name="T7" fmla="*/ 52 h 63"/>
                  <a:gd name="T8" fmla="*/ 7 w 44"/>
                  <a:gd name="T9" fmla="*/ 46 h 63"/>
                  <a:gd name="T10" fmla="*/ 7 w 44"/>
                  <a:gd name="T11" fmla="*/ 43 h 63"/>
                  <a:gd name="T12" fmla="*/ 43 w 44"/>
                  <a:gd name="T13" fmla="*/ 7 h 63"/>
                  <a:gd name="T14" fmla="*/ 44 w 44"/>
                  <a:gd name="T15" fmla="*/ 7 h 63"/>
                  <a:gd name="T16" fmla="*/ 41 w 44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3">
                    <a:moveTo>
                      <a:pt x="41" y="0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43" y="7"/>
                      <a:pt x="44" y="7"/>
                      <a:pt x="44" y="7"/>
                    </a:cubicBezTo>
                    <a:cubicBezTo>
                      <a:pt x="43" y="4"/>
                      <a:pt x="42" y="2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68"/>
              <p:cNvSpPr>
                <a:spLocks/>
              </p:cNvSpPr>
              <p:nvPr/>
            </p:nvSpPr>
            <p:spPr bwMode="auto">
              <a:xfrm>
                <a:off x="3147753" y="3241739"/>
                <a:ext cx="84553" cy="150726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69"/>
              <p:cNvSpPr>
                <a:spLocks/>
              </p:cNvSpPr>
              <p:nvPr/>
            </p:nvSpPr>
            <p:spPr bwMode="auto">
              <a:xfrm>
                <a:off x="3373229" y="3241739"/>
                <a:ext cx="79652" cy="150726"/>
              </a:xfrm>
              <a:custGeom>
                <a:avLst/>
                <a:gdLst>
                  <a:gd name="T0" fmla="*/ 1 w 18"/>
                  <a:gd name="T1" fmla="*/ 0 h 34"/>
                  <a:gd name="T2" fmla="*/ 0 w 18"/>
                  <a:gd name="T3" fmla="*/ 0 h 34"/>
                  <a:gd name="T4" fmla="*/ 0 w 18"/>
                  <a:gd name="T5" fmla="*/ 34 h 34"/>
                  <a:gd name="T6" fmla="*/ 6 w 18"/>
                  <a:gd name="T7" fmla="*/ 34 h 34"/>
                  <a:gd name="T8" fmla="*/ 18 w 18"/>
                  <a:gd name="T9" fmla="*/ 28 h 34"/>
                  <a:gd name="T10" fmla="*/ 1 w 1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2" y="34"/>
                      <a:pt x="17" y="31"/>
                      <a:pt x="18" y="28"/>
                    </a:cubicBezTo>
                    <a:cubicBezTo>
                      <a:pt x="12" y="19"/>
                      <a:pt x="7" y="9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Rectangle 70"/>
              <p:cNvSpPr>
                <a:spLocks/>
              </p:cNvSpPr>
              <p:nvPr/>
            </p:nvSpPr>
            <p:spPr bwMode="auto">
              <a:xfrm>
                <a:off x="4927052" y="1069082"/>
                <a:ext cx="62496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71"/>
              <p:cNvSpPr>
                <a:spLocks/>
              </p:cNvSpPr>
              <p:nvPr/>
            </p:nvSpPr>
            <p:spPr bwMode="auto">
              <a:xfrm>
                <a:off x="4697900" y="1104619"/>
                <a:ext cx="330861" cy="225476"/>
              </a:xfrm>
              <a:custGeom>
                <a:avLst/>
                <a:gdLst>
                  <a:gd name="T0" fmla="*/ 75 w 75"/>
                  <a:gd name="T1" fmla="*/ 51 h 51"/>
                  <a:gd name="T2" fmla="*/ 75 w 75"/>
                  <a:gd name="T3" fmla="*/ 0 h 51"/>
                  <a:gd name="T4" fmla="*/ 0 w 75"/>
                  <a:gd name="T5" fmla="*/ 0 h 51"/>
                  <a:gd name="T6" fmla="*/ 0 w 75"/>
                  <a:gd name="T7" fmla="*/ 34 h 51"/>
                  <a:gd name="T8" fmla="*/ 19 w 75"/>
                  <a:gd name="T9" fmla="*/ 37 h 51"/>
                  <a:gd name="T10" fmla="*/ 17 w 75"/>
                  <a:gd name="T11" fmla="*/ 27 h 51"/>
                  <a:gd name="T12" fmla="*/ 38 w 75"/>
                  <a:gd name="T13" fmla="*/ 6 h 51"/>
                  <a:gd name="T14" fmla="*/ 38 w 75"/>
                  <a:gd name="T15" fmla="*/ 6 h 51"/>
                  <a:gd name="T16" fmla="*/ 58 w 75"/>
                  <a:gd name="T17" fmla="*/ 27 h 51"/>
                  <a:gd name="T18" fmla="*/ 50 w 75"/>
                  <a:gd name="T19" fmla="*/ 43 h 51"/>
                  <a:gd name="T20" fmla="*/ 75 w 75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51">
                    <a:moveTo>
                      <a:pt x="75" y="5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7" y="35"/>
                      <a:pt x="13" y="36"/>
                      <a:pt x="19" y="37"/>
                    </a:cubicBezTo>
                    <a:cubicBezTo>
                      <a:pt x="18" y="34"/>
                      <a:pt x="17" y="30"/>
                      <a:pt x="17" y="27"/>
                    </a:cubicBezTo>
                    <a:cubicBezTo>
                      <a:pt x="17" y="15"/>
                      <a:pt x="26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9" y="6"/>
                      <a:pt x="58" y="15"/>
                      <a:pt x="58" y="27"/>
                    </a:cubicBezTo>
                    <a:cubicBezTo>
                      <a:pt x="58" y="33"/>
                      <a:pt x="55" y="39"/>
                      <a:pt x="50" y="43"/>
                    </a:cubicBezTo>
                    <a:cubicBezTo>
                      <a:pt x="59" y="46"/>
                      <a:pt x="67" y="48"/>
                      <a:pt x="75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72"/>
              <p:cNvSpPr>
                <a:spLocks/>
              </p:cNvSpPr>
              <p:nvPr/>
            </p:nvSpPr>
            <p:spPr bwMode="auto">
              <a:xfrm>
                <a:off x="4799609" y="1157312"/>
                <a:ext cx="127443" cy="128668"/>
              </a:xfrm>
              <a:custGeom>
                <a:avLst/>
                <a:gdLst>
                  <a:gd name="T0" fmla="*/ 16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8 w 29"/>
                  <a:gd name="T9" fmla="*/ 27 h 29"/>
                  <a:gd name="T10" fmla="*/ 16 w 29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16" y="29"/>
                    </a:moveTo>
                    <a:cubicBezTo>
                      <a:pt x="23" y="28"/>
                      <a:pt x="29" y="22"/>
                      <a:pt x="29" y="15"/>
                    </a:cubicBezTo>
                    <a:cubicBezTo>
                      <a:pt x="29" y="7"/>
                      <a:pt x="22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10" y="27"/>
                      <a:pt x="13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Freeform: Shape 73"/>
              <p:cNvSpPr>
                <a:spLocks/>
              </p:cNvSpPr>
              <p:nvPr/>
            </p:nvSpPr>
            <p:spPr bwMode="auto">
              <a:xfrm>
                <a:off x="3020310" y="2380274"/>
                <a:ext cx="215673" cy="189939"/>
              </a:xfrm>
              <a:custGeom>
                <a:avLst/>
                <a:gdLst>
                  <a:gd name="T0" fmla="*/ 49 w 49"/>
                  <a:gd name="T1" fmla="*/ 1 h 43"/>
                  <a:gd name="T2" fmla="*/ 41 w 49"/>
                  <a:gd name="T3" fmla="*/ 0 h 43"/>
                  <a:gd name="T4" fmla="*/ 20 w 49"/>
                  <a:gd name="T5" fmla="*/ 21 h 43"/>
                  <a:gd name="T6" fmla="*/ 12 w 49"/>
                  <a:gd name="T7" fmla="*/ 18 h 43"/>
                  <a:gd name="T8" fmla="*/ 0 w 49"/>
                  <a:gd name="T9" fmla="*/ 30 h 43"/>
                  <a:gd name="T10" fmla="*/ 12 w 49"/>
                  <a:gd name="T11" fmla="*/ 43 h 43"/>
                  <a:gd name="T12" fmla="*/ 40 w 49"/>
                  <a:gd name="T13" fmla="*/ 43 h 43"/>
                  <a:gd name="T14" fmla="*/ 41 w 49"/>
                  <a:gd name="T15" fmla="*/ 43 h 43"/>
                  <a:gd name="T16" fmla="*/ 45 w 49"/>
                  <a:gd name="T17" fmla="*/ 43 h 43"/>
                  <a:gd name="T18" fmla="*/ 49 w 49"/>
                  <a:gd name="T1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3">
                    <a:moveTo>
                      <a:pt x="49" y="1"/>
                    </a:moveTo>
                    <a:cubicBezTo>
                      <a:pt x="47" y="0"/>
                      <a:pt x="44" y="0"/>
                      <a:pt x="41" y="0"/>
                    </a:cubicBezTo>
                    <a:cubicBezTo>
                      <a:pt x="29" y="0"/>
                      <a:pt x="20" y="9"/>
                      <a:pt x="20" y="21"/>
                    </a:cubicBezTo>
                    <a:cubicBezTo>
                      <a:pt x="18" y="19"/>
                      <a:pt x="15" y="18"/>
                      <a:pt x="12" y="18"/>
                    </a:cubicBezTo>
                    <a:cubicBezTo>
                      <a:pt x="5" y="18"/>
                      <a:pt x="0" y="23"/>
                      <a:pt x="0" y="30"/>
                    </a:cubicBezTo>
                    <a:cubicBezTo>
                      <a:pt x="0" y="37"/>
                      <a:pt x="5" y="43"/>
                      <a:pt x="12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6" y="29"/>
                      <a:pt x="47" y="15"/>
                      <a:pt x="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Rectangle 74"/>
              <p:cNvSpPr>
                <a:spLocks/>
              </p:cNvSpPr>
              <p:nvPr/>
            </p:nvSpPr>
            <p:spPr bwMode="auto">
              <a:xfrm>
                <a:off x="3059523" y="2583692"/>
                <a:ext cx="26959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Rectangle 75"/>
              <p:cNvSpPr>
                <a:spLocks/>
              </p:cNvSpPr>
              <p:nvPr/>
            </p:nvSpPr>
            <p:spPr bwMode="auto">
              <a:xfrm>
                <a:off x="3125695" y="2619229"/>
                <a:ext cx="26959" cy="575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Rectangle 76"/>
              <p:cNvSpPr>
                <a:spLocks/>
              </p:cNvSpPr>
              <p:nvPr/>
            </p:nvSpPr>
            <p:spPr bwMode="auto">
              <a:xfrm>
                <a:off x="3188191" y="2583692"/>
                <a:ext cx="25734" cy="6249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77"/>
              <p:cNvSpPr>
                <a:spLocks/>
              </p:cNvSpPr>
              <p:nvPr/>
            </p:nvSpPr>
            <p:spPr bwMode="auto">
              <a:xfrm>
                <a:off x="5196643" y="3899786"/>
                <a:ext cx="296550" cy="291648"/>
              </a:xfrm>
              <a:custGeom>
                <a:avLst/>
                <a:gdLst>
                  <a:gd name="T0" fmla="*/ 34 w 67"/>
                  <a:gd name="T1" fmla="*/ 4 h 66"/>
                  <a:gd name="T2" fmla="*/ 37 w 67"/>
                  <a:gd name="T3" fmla="*/ 5 h 66"/>
                  <a:gd name="T4" fmla="*/ 38 w 67"/>
                  <a:gd name="T5" fmla="*/ 0 h 66"/>
                  <a:gd name="T6" fmla="*/ 48 w 67"/>
                  <a:gd name="T7" fmla="*/ 3 h 66"/>
                  <a:gd name="T8" fmla="*/ 47 w 67"/>
                  <a:gd name="T9" fmla="*/ 8 h 66"/>
                  <a:gd name="T10" fmla="*/ 56 w 67"/>
                  <a:gd name="T11" fmla="*/ 15 h 66"/>
                  <a:gd name="T12" fmla="*/ 60 w 67"/>
                  <a:gd name="T13" fmla="*/ 13 h 66"/>
                  <a:gd name="T14" fmla="*/ 65 w 67"/>
                  <a:gd name="T15" fmla="*/ 22 h 66"/>
                  <a:gd name="T16" fmla="*/ 61 w 67"/>
                  <a:gd name="T17" fmla="*/ 24 h 66"/>
                  <a:gd name="T18" fmla="*/ 62 w 67"/>
                  <a:gd name="T19" fmla="*/ 36 h 66"/>
                  <a:gd name="T20" fmla="*/ 67 w 67"/>
                  <a:gd name="T21" fmla="*/ 38 h 66"/>
                  <a:gd name="T22" fmla="*/ 64 w 67"/>
                  <a:gd name="T23" fmla="*/ 48 h 66"/>
                  <a:gd name="T24" fmla="*/ 59 w 67"/>
                  <a:gd name="T25" fmla="*/ 46 h 66"/>
                  <a:gd name="T26" fmla="*/ 52 w 67"/>
                  <a:gd name="T27" fmla="*/ 56 h 66"/>
                  <a:gd name="T28" fmla="*/ 54 w 67"/>
                  <a:gd name="T29" fmla="*/ 60 h 66"/>
                  <a:gd name="T30" fmla="*/ 45 w 67"/>
                  <a:gd name="T31" fmla="*/ 65 h 66"/>
                  <a:gd name="T32" fmla="*/ 42 w 67"/>
                  <a:gd name="T33" fmla="*/ 60 h 66"/>
                  <a:gd name="T34" fmla="*/ 34 w 67"/>
                  <a:gd name="T35" fmla="*/ 62 h 66"/>
                  <a:gd name="T36" fmla="*/ 34 w 67"/>
                  <a:gd name="T37" fmla="*/ 54 h 66"/>
                  <a:gd name="T38" fmla="*/ 54 w 67"/>
                  <a:gd name="T39" fmla="*/ 39 h 66"/>
                  <a:gd name="T40" fmla="*/ 40 w 67"/>
                  <a:gd name="T41" fmla="*/ 13 h 66"/>
                  <a:gd name="T42" fmla="*/ 34 w 67"/>
                  <a:gd name="T43" fmla="*/ 12 h 66"/>
                  <a:gd name="T44" fmla="*/ 34 w 67"/>
                  <a:gd name="T45" fmla="*/ 4 h 66"/>
                  <a:gd name="T46" fmla="*/ 16 w 67"/>
                  <a:gd name="T47" fmla="*/ 11 h 66"/>
                  <a:gd name="T48" fmla="*/ 13 w 67"/>
                  <a:gd name="T49" fmla="*/ 6 h 66"/>
                  <a:gd name="T50" fmla="*/ 23 w 67"/>
                  <a:gd name="T51" fmla="*/ 1 h 66"/>
                  <a:gd name="T52" fmla="*/ 25 w 67"/>
                  <a:gd name="T53" fmla="*/ 6 h 66"/>
                  <a:gd name="T54" fmla="*/ 34 w 67"/>
                  <a:gd name="T55" fmla="*/ 4 h 66"/>
                  <a:gd name="T56" fmla="*/ 34 w 67"/>
                  <a:gd name="T57" fmla="*/ 12 h 66"/>
                  <a:gd name="T58" fmla="*/ 13 w 67"/>
                  <a:gd name="T59" fmla="*/ 27 h 66"/>
                  <a:gd name="T60" fmla="*/ 27 w 67"/>
                  <a:gd name="T61" fmla="*/ 53 h 66"/>
                  <a:gd name="T62" fmla="*/ 27 w 67"/>
                  <a:gd name="T63" fmla="*/ 53 h 66"/>
                  <a:gd name="T64" fmla="*/ 34 w 67"/>
                  <a:gd name="T65" fmla="*/ 54 h 66"/>
                  <a:gd name="T66" fmla="*/ 34 w 67"/>
                  <a:gd name="T67" fmla="*/ 62 h 66"/>
                  <a:gd name="T68" fmla="*/ 30 w 67"/>
                  <a:gd name="T69" fmla="*/ 62 h 66"/>
                  <a:gd name="T70" fmla="*/ 29 w 67"/>
                  <a:gd name="T71" fmla="*/ 66 h 66"/>
                  <a:gd name="T72" fmla="*/ 19 w 67"/>
                  <a:gd name="T73" fmla="*/ 63 h 66"/>
                  <a:gd name="T74" fmla="*/ 20 w 67"/>
                  <a:gd name="T75" fmla="*/ 59 h 66"/>
                  <a:gd name="T76" fmla="*/ 11 w 67"/>
                  <a:gd name="T77" fmla="*/ 51 h 66"/>
                  <a:gd name="T78" fmla="*/ 7 w 67"/>
                  <a:gd name="T79" fmla="*/ 53 h 66"/>
                  <a:gd name="T80" fmla="*/ 2 w 67"/>
                  <a:gd name="T81" fmla="*/ 44 h 66"/>
                  <a:gd name="T82" fmla="*/ 6 w 67"/>
                  <a:gd name="T83" fmla="*/ 42 h 66"/>
                  <a:gd name="T84" fmla="*/ 5 w 67"/>
                  <a:gd name="T85" fmla="*/ 30 h 66"/>
                  <a:gd name="T86" fmla="*/ 0 w 67"/>
                  <a:gd name="T87" fmla="*/ 28 h 66"/>
                  <a:gd name="T88" fmla="*/ 3 w 67"/>
                  <a:gd name="T89" fmla="*/ 18 h 66"/>
                  <a:gd name="T90" fmla="*/ 8 w 67"/>
                  <a:gd name="T91" fmla="*/ 20 h 66"/>
                  <a:gd name="T92" fmla="*/ 16 w 67"/>
                  <a:gd name="T93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6">
                    <a:moveTo>
                      <a:pt x="34" y="4"/>
                    </a:moveTo>
                    <a:cubicBezTo>
                      <a:pt x="35" y="4"/>
                      <a:pt x="36" y="4"/>
                      <a:pt x="37" y="5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50" y="9"/>
                      <a:pt x="54" y="12"/>
                      <a:pt x="56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8"/>
                      <a:pt x="63" y="32"/>
                      <a:pt x="62" y="3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50"/>
                      <a:pt x="55" y="53"/>
                      <a:pt x="52" y="56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61"/>
                      <a:pt x="37" y="62"/>
                      <a:pt x="34" y="62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43" y="54"/>
                      <a:pt x="51" y="48"/>
                      <a:pt x="54" y="39"/>
                    </a:cubicBezTo>
                    <a:cubicBezTo>
                      <a:pt x="57" y="28"/>
                      <a:pt x="51" y="16"/>
                      <a:pt x="40" y="13"/>
                    </a:cubicBezTo>
                    <a:cubicBezTo>
                      <a:pt x="38" y="12"/>
                      <a:pt x="36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16" y="11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5"/>
                      <a:pt x="31" y="4"/>
                      <a:pt x="34" y="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25" y="12"/>
                      <a:pt x="16" y="18"/>
                      <a:pt x="13" y="27"/>
                    </a:cubicBezTo>
                    <a:cubicBezTo>
                      <a:pt x="10" y="38"/>
                      <a:pt x="16" y="50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4"/>
                      <a:pt x="32" y="54"/>
                      <a:pt x="34" y="54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7" y="57"/>
                      <a:pt x="14" y="54"/>
                      <a:pt x="11" y="51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38"/>
                      <a:pt x="5" y="34"/>
                      <a:pt x="5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16"/>
                      <a:pt x="13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Freeform: Shape 78"/>
              <p:cNvSpPr>
                <a:spLocks/>
              </p:cNvSpPr>
              <p:nvPr/>
            </p:nvSpPr>
            <p:spPr bwMode="auto">
              <a:xfrm>
                <a:off x="5917185" y="2522422"/>
                <a:ext cx="259787" cy="286747"/>
              </a:xfrm>
              <a:custGeom>
                <a:avLst/>
                <a:gdLst>
                  <a:gd name="T0" fmla="*/ 27 w 59"/>
                  <a:gd name="T1" fmla="*/ 65 h 65"/>
                  <a:gd name="T2" fmla="*/ 59 w 59"/>
                  <a:gd name="T3" fmla="*/ 33 h 65"/>
                  <a:gd name="T4" fmla="*/ 27 w 59"/>
                  <a:gd name="T5" fmla="*/ 0 h 65"/>
                  <a:gd name="T6" fmla="*/ 27 w 59"/>
                  <a:gd name="T7" fmla="*/ 0 h 65"/>
                  <a:gd name="T8" fmla="*/ 27 w 59"/>
                  <a:gd name="T9" fmla="*/ 23 h 65"/>
                  <a:gd name="T10" fmla="*/ 43 w 59"/>
                  <a:gd name="T11" fmla="*/ 16 h 65"/>
                  <a:gd name="T12" fmla="*/ 33 w 59"/>
                  <a:gd name="T13" fmla="*/ 39 h 65"/>
                  <a:gd name="T14" fmla="*/ 27 w 59"/>
                  <a:gd name="T15" fmla="*/ 42 h 65"/>
                  <a:gd name="T16" fmla="*/ 27 w 59"/>
                  <a:gd name="T17" fmla="*/ 65 h 65"/>
                  <a:gd name="T18" fmla="*/ 27 w 59"/>
                  <a:gd name="T19" fmla="*/ 0 h 65"/>
                  <a:gd name="T20" fmla="*/ 1 w 59"/>
                  <a:gd name="T21" fmla="*/ 12 h 65"/>
                  <a:gd name="T22" fmla="*/ 1 w 59"/>
                  <a:gd name="T23" fmla="*/ 18 h 65"/>
                  <a:gd name="T24" fmla="*/ 0 w 59"/>
                  <a:gd name="T25" fmla="*/ 51 h 65"/>
                  <a:gd name="T26" fmla="*/ 27 w 59"/>
                  <a:gd name="T27" fmla="*/ 65 h 65"/>
                  <a:gd name="T28" fmla="*/ 27 w 59"/>
                  <a:gd name="T29" fmla="*/ 42 h 65"/>
                  <a:gd name="T30" fmla="*/ 10 w 59"/>
                  <a:gd name="T31" fmla="*/ 49 h 65"/>
                  <a:gd name="T32" fmla="*/ 20 w 59"/>
                  <a:gd name="T33" fmla="*/ 26 h 65"/>
                  <a:gd name="T34" fmla="*/ 20 w 59"/>
                  <a:gd name="T35" fmla="*/ 26 h 65"/>
                  <a:gd name="T36" fmla="*/ 27 w 59"/>
                  <a:gd name="T37" fmla="*/ 23 h 65"/>
                  <a:gd name="T38" fmla="*/ 27 w 59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65">
                    <a:moveTo>
                      <a:pt x="27" y="65"/>
                    </a:moveTo>
                    <a:cubicBezTo>
                      <a:pt x="45" y="65"/>
                      <a:pt x="59" y="51"/>
                      <a:pt x="59" y="33"/>
                    </a:cubicBezTo>
                    <a:cubicBezTo>
                      <a:pt x="59" y="15"/>
                      <a:pt x="45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7" y="0"/>
                    </a:moveTo>
                    <a:cubicBezTo>
                      <a:pt x="16" y="0"/>
                      <a:pt x="7" y="5"/>
                      <a:pt x="1" y="12"/>
                    </a:cubicBezTo>
                    <a:cubicBezTo>
                      <a:pt x="1" y="14"/>
                      <a:pt x="1" y="16"/>
                      <a:pt x="1" y="18"/>
                    </a:cubicBezTo>
                    <a:cubicBezTo>
                      <a:pt x="1" y="29"/>
                      <a:pt x="1" y="40"/>
                      <a:pt x="0" y="51"/>
                    </a:cubicBezTo>
                    <a:cubicBezTo>
                      <a:pt x="6" y="60"/>
                      <a:pt x="15" y="65"/>
                      <a:pt x="27" y="6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Freeform: Shape 79"/>
              <p:cNvSpPr>
                <a:spLocks/>
              </p:cNvSpPr>
              <p:nvPr/>
            </p:nvSpPr>
            <p:spPr bwMode="auto">
              <a:xfrm>
                <a:off x="4291063" y="1038447"/>
                <a:ext cx="256111" cy="220574"/>
              </a:xfrm>
              <a:custGeom>
                <a:avLst/>
                <a:gdLst>
                  <a:gd name="T0" fmla="*/ 48 w 58"/>
                  <a:gd name="T1" fmla="*/ 38 h 50"/>
                  <a:gd name="T2" fmla="*/ 44 w 58"/>
                  <a:gd name="T3" fmla="*/ 8 h 50"/>
                  <a:gd name="T4" fmla="*/ 27 w 58"/>
                  <a:gd name="T5" fmla="*/ 0 h 50"/>
                  <a:gd name="T6" fmla="*/ 27 w 58"/>
                  <a:gd name="T7" fmla="*/ 20 h 50"/>
                  <a:gd name="T8" fmla="*/ 42 w 58"/>
                  <a:gd name="T9" fmla="*/ 20 h 50"/>
                  <a:gd name="T10" fmla="*/ 42 w 58"/>
                  <a:gd name="T11" fmla="*/ 30 h 50"/>
                  <a:gd name="T12" fmla="*/ 42 w 58"/>
                  <a:gd name="T13" fmla="*/ 30 h 50"/>
                  <a:gd name="T14" fmla="*/ 42 w 58"/>
                  <a:gd name="T15" fmla="*/ 30 h 50"/>
                  <a:gd name="T16" fmla="*/ 27 w 58"/>
                  <a:gd name="T17" fmla="*/ 30 h 50"/>
                  <a:gd name="T18" fmla="*/ 27 w 58"/>
                  <a:gd name="T19" fmla="*/ 50 h 50"/>
                  <a:gd name="T20" fmla="*/ 40 w 58"/>
                  <a:gd name="T21" fmla="*/ 46 h 50"/>
                  <a:gd name="T22" fmla="*/ 43 w 58"/>
                  <a:gd name="T23" fmla="*/ 49 h 50"/>
                  <a:gd name="T24" fmla="*/ 58 w 58"/>
                  <a:gd name="T25" fmla="*/ 48 h 50"/>
                  <a:gd name="T26" fmla="*/ 48 w 58"/>
                  <a:gd name="T27" fmla="*/ 38 h 50"/>
                  <a:gd name="T28" fmla="*/ 27 w 58"/>
                  <a:gd name="T29" fmla="*/ 0 h 50"/>
                  <a:gd name="T30" fmla="*/ 9 w 58"/>
                  <a:gd name="T31" fmla="*/ 8 h 50"/>
                  <a:gd name="T32" fmla="*/ 9 w 58"/>
                  <a:gd name="T33" fmla="*/ 43 h 50"/>
                  <a:gd name="T34" fmla="*/ 27 w 58"/>
                  <a:gd name="T35" fmla="*/ 50 h 50"/>
                  <a:gd name="T36" fmla="*/ 27 w 58"/>
                  <a:gd name="T37" fmla="*/ 30 h 50"/>
                  <a:gd name="T38" fmla="*/ 12 w 58"/>
                  <a:gd name="T39" fmla="*/ 30 h 50"/>
                  <a:gd name="T40" fmla="*/ 12 w 58"/>
                  <a:gd name="T41" fmla="*/ 20 h 50"/>
                  <a:gd name="T42" fmla="*/ 27 w 58"/>
                  <a:gd name="T43" fmla="*/ 20 h 50"/>
                  <a:gd name="T44" fmla="*/ 27 w 58"/>
                  <a:gd name="T4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0">
                    <a:moveTo>
                      <a:pt x="48" y="38"/>
                    </a:moveTo>
                    <a:cubicBezTo>
                      <a:pt x="54" y="29"/>
                      <a:pt x="53" y="16"/>
                      <a:pt x="44" y="8"/>
                    </a:cubicBezTo>
                    <a:cubicBezTo>
                      <a:pt x="40" y="3"/>
                      <a:pt x="33" y="0"/>
                      <a:pt x="27" y="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1" y="50"/>
                      <a:pt x="36" y="49"/>
                      <a:pt x="40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8" y="48"/>
                      <a:pt x="53" y="48"/>
                      <a:pt x="58" y="48"/>
                    </a:cubicBezTo>
                    <a:lnTo>
                      <a:pt x="48" y="38"/>
                    </a:lnTo>
                    <a:close/>
                    <a:moveTo>
                      <a:pt x="27" y="0"/>
                    </a:moveTo>
                    <a:cubicBezTo>
                      <a:pt x="21" y="0"/>
                      <a:pt x="14" y="3"/>
                      <a:pt x="9" y="8"/>
                    </a:cubicBezTo>
                    <a:cubicBezTo>
                      <a:pt x="0" y="17"/>
                      <a:pt x="0" y="33"/>
                      <a:pt x="9" y="43"/>
                    </a:cubicBezTo>
                    <a:cubicBezTo>
                      <a:pt x="14" y="47"/>
                      <a:pt x="21" y="50"/>
                      <a:pt x="27" y="5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Oval 80"/>
              <p:cNvSpPr>
                <a:spLocks/>
              </p:cNvSpPr>
              <p:nvPr/>
            </p:nvSpPr>
            <p:spPr bwMode="auto">
              <a:xfrm>
                <a:off x="5832632" y="3219682"/>
                <a:ext cx="84553" cy="8455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Freeform: Shape 81"/>
              <p:cNvSpPr>
                <a:spLocks/>
              </p:cNvSpPr>
              <p:nvPr/>
            </p:nvSpPr>
            <p:spPr bwMode="auto">
              <a:xfrm>
                <a:off x="5797095" y="3180468"/>
                <a:ext cx="159304" cy="234054"/>
              </a:xfrm>
              <a:custGeom>
                <a:avLst/>
                <a:gdLst>
                  <a:gd name="T0" fmla="*/ 36 w 36"/>
                  <a:gd name="T1" fmla="*/ 0 h 53"/>
                  <a:gd name="T2" fmla="*/ 18 w 36"/>
                  <a:gd name="T3" fmla="*/ 0 h 53"/>
                  <a:gd name="T4" fmla="*/ 18 w 36"/>
                  <a:gd name="T5" fmla="*/ 4 h 53"/>
                  <a:gd name="T6" fmla="*/ 18 w 36"/>
                  <a:gd name="T7" fmla="*/ 4 h 53"/>
                  <a:gd name="T8" fmla="*/ 32 w 36"/>
                  <a:gd name="T9" fmla="*/ 18 h 53"/>
                  <a:gd name="T10" fmla="*/ 18 w 36"/>
                  <a:gd name="T11" fmla="*/ 32 h 53"/>
                  <a:gd name="T12" fmla="*/ 18 w 36"/>
                  <a:gd name="T13" fmla="*/ 32 h 53"/>
                  <a:gd name="T14" fmla="*/ 18 w 36"/>
                  <a:gd name="T15" fmla="*/ 32 h 53"/>
                  <a:gd name="T16" fmla="*/ 18 w 36"/>
                  <a:gd name="T17" fmla="*/ 38 h 53"/>
                  <a:gd name="T18" fmla="*/ 18 w 36"/>
                  <a:gd name="T19" fmla="*/ 38 h 53"/>
                  <a:gd name="T20" fmla="*/ 22 w 36"/>
                  <a:gd name="T21" fmla="*/ 43 h 53"/>
                  <a:gd name="T22" fmla="*/ 18 w 36"/>
                  <a:gd name="T23" fmla="*/ 48 h 53"/>
                  <a:gd name="T24" fmla="*/ 18 w 36"/>
                  <a:gd name="T25" fmla="*/ 48 h 53"/>
                  <a:gd name="T26" fmla="*/ 18 w 36"/>
                  <a:gd name="T27" fmla="*/ 48 h 53"/>
                  <a:gd name="T28" fmla="*/ 18 w 36"/>
                  <a:gd name="T29" fmla="*/ 53 h 53"/>
                  <a:gd name="T30" fmla="*/ 36 w 36"/>
                  <a:gd name="T31" fmla="*/ 53 h 53"/>
                  <a:gd name="T32" fmla="*/ 36 w 36"/>
                  <a:gd name="T33" fmla="*/ 0 h 53"/>
                  <a:gd name="T34" fmla="*/ 18 w 36"/>
                  <a:gd name="T35" fmla="*/ 0 h 53"/>
                  <a:gd name="T36" fmla="*/ 0 w 36"/>
                  <a:gd name="T37" fmla="*/ 0 h 53"/>
                  <a:gd name="T38" fmla="*/ 0 w 36"/>
                  <a:gd name="T39" fmla="*/ 53 h 53"/>
                  <a:gd name="T40" fmla="*/ 18 w 36"/>
                  <a:gd name="T41" fmla="*/ 53 h 53"/>
                  <a:gd name="T42" fmla="*/ 18 w 36"/>
                  <a:gd name="T43" fmla="*/ 48 h 53"/>
                  <a:gd name="T44" fmla="*/ 13 w 36"/>
                  <a:gd name="T45" fmla="*/ 43 h 53"/>
                  <a:gd name="T46" fmla="*/ 18 w 36"/>
                  <a:gd name="T47" fmla="*/ 38 h 53"/>
                  <a:gd name="T48" fmla="*/ 18 w 36"/>
                  <a:gd name="T49" fmla="*/ 32 h 53"/>
                  <a:gd name="T50" fmla="*/ 4 w 36"/>
                  <a:gd name="T51" fmla="*/ 18 h 53"/>
                  <a:gd name="T52" fmla="*/ 18 w 36"/>
                  <a:gd name="T53" fmla="*/ 4 h 53"/>
                  <a:gd name="T54" fmla="*/ 18 w 36"/>
                  <a:gd name="T5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53">
                    <a:moveTo>
                      <a:pt x="3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5" y="4"/>
                      <a:pt x="32" y="11"/>
                      <a:pt x="32" y="18"/>
                    </a:cubicBezTo>
                    <a:cubicBezTo>
                      <a:pt x="32" y="26"/>
                      <a:pt x="25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38"/>
                      <a:pt x="22" y="40"/>
                      <a:pt x="22" y="43"/>
                    </a:cubicBezTo>
                    <a:cubicBezTo>
                      <a:pt x="22" y="46"/>
                      <a:pt x="20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0"/>
                    </a:lnTo>
                    <a:close/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5" y="48"/>
                      <a:pt x="13" y="46"/>
                      <a:pt x="13" y="43"/>
                    </a:cubicBezTo>
                    <a:cubicBezTo>
                      <a:pt x="13" y="40"/>
                      <a:pt x="15" y="38"/>
                      <a:pt x="18" y="3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1"/>
                      <a:pt x="10" y="4"/>
                      <a:pt x="18" y="4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" name="Freeform: Shape 82"/>
              <p:cNvSpPr>
                <a:spLocks/>
              </p:cNvSpPr>
              <p:nvPr/>
            </p:nvSpPr>
            <p:spPr bwMode="auto">
              <a:xfrm>
                <a:off x="5651271" y="3219682"/>
                <a:ext cx="123767" cy="194841"/>
              </a:xfrm>
              <a:custGeom>
                <a:avLst/>
                <a:gdLst>
                  <a:gd name="T0" fmla="*/ 0 w 28"/>
                  <a:gd name="T1" fmla="*/ 44 h 44"/>
                  <a:gd name="T2" fmla="*/ 28 w 28"/>
                  <a:gd name="T3" fmla="*/ 44 h 44"/>
                  <a:gd name="T4" fmla="*/ 28 w 28"/>
                  <a:gd name="T5" fmla="*/ 0 h 44"/>
                  <a:gd name="T6" fmla="*/ 24 w 28"/>
                  <a:gd name="T7" fmla="*/ 8 h 44"/>
                  <a:gd name="T8" fmla="*/ 24 w 28"/>
                  <a:gd name="T9" fmla="*/ 9 h 44"/>
                  <a:gd name="T10" fmla="*/ 15 w 28"/>
                  <a:gd name="T11" fmla="*/ 22 h 44"/>
                  <a:gd name="T12" fmla="*/ 10 w 28"/>
                  <a:gd name="T13" fmla="*/ 29 h 44"/>
                  <a:gd name="T14" fmla="*/ 15 w 28"/>
                  <a:gd name="T15" fmla="*/ 34 h 44"/>
                  <a:gd name="T16" fmla="*/ 10 w 28"/>
                  <a:gd name="T17" fmla="*/ 39 h 44"/>
                  <a:gd name="T18" fmla="*/ 10 w 28"/>
                  <a:gd name="T19" fmla="*/ 39 h 44"/>
                  <a:gd name="T20" fmla="*/ 6 w 28"/>
                  <a:gd name="T21" fmla="*/ 36 h 44"/>
                  <a:gd name="T22" fmla="*/ 0 w 28"/>
                  <a:gd name="T2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4">
                    <a:moveTo>
                      <a:pt x="0" y="44"/>
                    </a:move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5" y="5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15"/>
                      <a:pt x="20" y="20"/>
                      <a:pt x="15" y="22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13" y="30"/>
                      <a:pt x="15" y="32"/>
                      <a:pt x="15" y="34"/>
                    </a:cubicBezTo>
                    <a:cubicBezTo>
                      <a:pt x="15" y="37"/>
                      <a:pt x="12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8" y="39"/>
                      <a:pt x="6" y="38"/>
                      <a:pt x="6" y="36"/>
                    </a:cubicBezTo>
                    <a:cubicBezTo>
                      <a:pt x="4" y="39"/>
                      <a:pt x="2" y="41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6" name="Freeform: Shape 83"/>
              <p:cNvSpPr>
                <a:spLocks/>
              </p:cNvSpPr>
              <p:nvPr/>
            </p:nvSpPr>
            <p:spPr bwMode="auto">
              <a:xfrm>
                <a:off x="5678230" y="1788400"/>
                <a:ext cx="118865" cy="62496"/>
              </a:xfrm>
              <a:custGeom>
                <a:avLst/>
                <a:gdLst>
                  <a:gd name="T0" fmla="*/ 22 w 27"/>
                  <a:gd name="T1" fmla="*/ 9 h 14"/>
                  <a:gd name="T2" fmla="*/ 0 w 27"/>
                  <a:gd name="T3" fmla="*/ 9 h 14"/>
                  <a:gd name="T4" fmla="*/ 4 w 27"/>
                  <a:gd name="T5" fmla="*/ 14 h 14"/>
                  <a:gd name="T6" fmla="*/ 27 w 27"/>
                  <a:gd name="T7" fmla="*/ 14 h 14"/>
                  <a:gd name="T8" fmla="*/ 27 w 27"/>
                  <a:gd name="T9" fmla="*/ 0 h 14"/>
                  <a:gd name="T10" fmla="*/ 22 w 27"/>
                  <a:gd name="T11" fmla="*/ 0 h 14"/>
                  <a:gd name="T12" fmla="*/ 22 w 27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2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3" y="12"/>
                      <a:pt x="4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7" name="Freeform: Shape 84"/>
              <p:cNvSpPr>
                <a:spLocks/>
              </p:cNvSpPr>
              <p:nvPr/>
            </p:nvSpPr>
            <p:spPr bwMode="auto">
              <a:xfrm>
                <a:off x="5585098" y="1603362"/>
                <a:ext cx="181361" cy="207095"/>
              </a:xfrm>
              <a:custGeom>
                <a:avLst/>
                <a:gdLst>
                  <a:gd name="T0" fmla="*/ 5 w 41"/>
                  <a:gd name="T1" fmla="*/ 27 h 47"/>
                  <a:gd name="T2" fmla="*/ 5 w 41"/>
                  <a:gd name="T3" fmla="*/ 30 h 47"/>
                  <a:gd name="T4" fmla="*/ 18 w 41"/>
                  <a:gd name="T5" fmla="*/ 47 h 47"/>
                  <a:gd name="T6" fmla="*/ 33 w 41"/>
                  <a:gd name="T7" fmla="*/ 47 h 47"/>
                  <a:gd name="T8" fmla="*/ 33 w 41"/>
                  <a:gd name="T9" fmla="*/ 27 h 47"/>
                  <a:gd name="T10" fmla="*/ 41 w 41"/>
                  <a:gd name="T11" fmla="*/ 27 h 47"/>
                  <a:gd name="T12" fmla="*/ 19 w 41"/>
                  <a:gd name="T13" fmla="*/ 0 h 47"/>
                  <a:gd name="T14" fmla="*/ 0 w 41"/>
                  <a:gd name="T15" fmla="*/ 24 h 47"/>
                  <a:gd name="T16" fmla="*/ 3 w 41"/>
                  <a:gd name="T17" fmla="*/ 27 h 47"/>
                  <a:gd name="T18" fmla="*/ 5 w 41"/>
                  <a:gd name="T19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7">
                    <a:moveTo>
                      <a:pt x="5" y="27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10" y="35"/>
                      <a:pt x="14" y="41"/>
                      <a:pt x="18" y="4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8" name="Freeform: Shape 85"/>
              <p:cNvSpPr>
                <a:spLocks/>
              </p:cNvSpPr>
              <p:nvPr/>
            </p:nvSpPr>
            <p:spPr bwMode="auto">
              <a:xfrm>
                <a:off x="5907382" y="2084949"/>
                <a:ext cx="225476" cy="357821"/>
              </a:xfrm>
              <a:custGeom>
                <a:avLst/>
                <a:gdLst>
                  <a:gd name="T0" fmla="*/ 51 w 51"/>
                  <a:gd name="T1" fmla="*/ 81 h 81"/>
                  <a:gd name="T2" fmla="*/ 45 w 51"/>
                  <a:gd name="T3" fmla="*/ 1 h 81"/>
                  <a:gd name="T4" fmla="*/ 40 w 51"/>
                  <a:gd name="T5" fmla="*/ 0 h 81"/>
                  <a:gd name="T6" fmla="*/ 45 w 51"/>
                  <a:gd name="T7" fmla="*/ 7 h 81"/>
                  <a:gd name="T8" fmla="*/ 45 w 51"/>
                  <a:gd name="T9" fmla="*/ 53 h 81"/>
                  <a:gd name="T10" fmla="*/ 40 w 51"/>
                  <a:gd name="T11" fmla="*/ 58 h 81"/>
                  <a:gd name="T12" fmla="*/ 45 w 51"/>
                  <a:gd name="T13" fmla="*/ 65 h 81"/>
                  <a:gd name="T14" fmla="*/ 40 w 51"/>
                  <a:gd name="T15" fmla="*/ 65 h 81"/>
                  <a:gd name="T16" fmla="*/ 45 w 51"/>
                  <a:gd name="T17" fmla="*/ 69 h 81"/>
                  <a:gd name="T18" fmla="*/ 45 w 51"/>
                  <a:gd name="T19" fmla="*/ 76 h 81"/>
                  <a:gd name="T20" fmla="*/ 40 w 51"/>
                  <a:gd name="T21" fmla="*/ 81 h 81"/>
                  <a:gd name="T22" fmla="*/ 35 w 51"/>
                  <a:gd name="T23" fmla="*/ 1 h 81"/>
                  <a:gd name="T24" fmla="*/ 25 w 51"/>
                  <a:gd name="T25" fmla="*/ 7 h 81"/>
                  <a:gd name="T26" fmla="*/ 40 w 51"/>
                  <a:gd name="T27" fmla="*/ 0 h 81"/>
                  <a:gd name="T28" fmla="*/ 25 w 51"/>
                  <a:gd name="T29" fmla="*/ 81 h 81"/>
                  <a:gd name="T30" fmla="*/ 40 w 51"/>
                  <a:gd name="T31" fmla="*/ 76 h 81"/>
                  <a:gd name="T32" fmla="*/ 35 w 51"/>
                  <a:gd name="T33" fmla="*/ 69 h 81"/>
                  <a:gd name="T34" fmla="*/ 40 w 51"/>
                  <a:gd name="T35" fmla="*/ 65 h 81"/>
                  <a:gd name="T36" fmla="*/ 35 w 51"/>
                  <a:gd name="T37" fmla="*/ 58 h 81"/>
                  <a:gd name="T38" fmla="*/ 40 w 51"/>
                  <a:gd name="T39" fmla="*/ 53 h 81"/>
                  <a:gd name="T40" fmla="*/ 25 w 51"/>
                  <a:gd name="T41" fmla="*/ 58 h 81"/>
                  <a:gd name="T42" fmla="*/ 30 w 51"/>
                  <a:gd name="T43" fmla="*/ 65 h 81"/>
                  <a:gd name="T44" fmla="*/ 25 w 51"/>
                  <a:gd name="T45" fmla="*/ 65 h 81"/>
                  <a:gd name="T46" fmla="*/ 30 w 51"/>
                  <a:gd name="T47" fmla="*/ 69 h 81"/>
                  <a:gd name="T48" fmla="*/ 30 w 51"/>
                  <a:gd name="T49" fmla="*/ 76 h 81"/>
                  <a:gd name="T50" fmla="*/ 25 w 51"/>
                  <a:gd name="T51" fmla="*/ 81 h 81"/>
                  <a:gd name="T52" fmla="*/ 10 w 51"/>
                  <a:gd name="T53" fmla="*/ 1 h 81"/>
                  <a:gd name="T54" fmla="*/ 25 w 51"/>
                  <a:gd name="T55" fmla="*/ 7 h 81"/>
                  <a:gd name="T56" fmla="*/ 10 w 51"/>
                  <a:gd name="T57" fmla="*/ 81 h 81"/>
                  <a:gd name="T58" fmla="*/ 25 w 51"/>
                  <a:gd name="T59" fmla="*/ 76 h 81"/>
                  <a:gd name="T60" fmla="*/ 20 w 51"/>
                  <a:gd name="T61" fmla="*/ 69 h 81"/>
                  <a:gd name="T62" fmla="*/ 25 w 51"/>
                  <a:gd name="T63" fmla="*/ 65 h 81"/>
                  <a:gd name="T64" fmla="*/ 20 w 51"/>
                  <a:gd name="T65" fmla="*/ 58 h 81"/>
                  <a:gd name="T66" fmla="*/ 25 w 51"/>
                  <a:gd name="T67" fmla="*/ 53 h 81"/>
                  <a:gd name="T68" fmla="*/ 10 w 51"/>
                  <a:gd name="T69" fmla="*/ 58 h 81"/>
                  <a:gd name="T70" fmla="*/ 15 w 51"/>
                  <a:gd name="T71" fmla="*/ 65 h 81"/>
                  <a:gd name="T72" fmla="*/ 10 w 51"/>
                  <a:gd name="T73" fmla="*/ 65 h 81"/>
                  <a:gd name="T74" fmla="*/ 15 w 51"/>
                  <a:gd name="T75" fmla="*/ 69 h 81"/>
                  <a:gd name="T76" fmla="*/ 15 w 51"/>
                  <a:gd name="T77" fmla="*/ 76 h 81"/>
                  <a:gd name="T78" fmla="*/ 10 w 51"/>
                  <a:gd name="T79" fmla="*/ 81 h 81"/>
                  <a:gd name="T80" fmla="*/ 0 w 51"/>
                  <a:gd name="T81" fmla="*/ 1 h 81"/>
                  <a:gd name="T82" fmla="*/ 1 w 51"/>
                  <a:gd name="T83" fmla="*/ 81 h 81"/>
                  <a:gd name="T84" fmla="*/ 10 w 51"/>
                  <a:gd name="T85" fmla="*/ 76 h 81"/>
                  <a:gd name="T86" fmla="*/ 5 w 51"/>
                  <a:gd name="T87" fmla="*/ 69 h 81"/>
                  <a:gd name="T88" fmla="*/ 10 w 51"/>
                  <a:gd name="T89" fmla="*/ 65 h 81"/>
                  <a:gd name="T90" fmla="*/ 5 w 51"/>
                  <a:gd name="T91" fmla="*/ 58 h 81"/>
                  <a:gd name="T92" fmla="*/ 10 w 51"/>
                  <a:gd name="T93" fmla="*/ 53 h 81"/>
                  <a:gd name="T94" fmla="*/ 5 w 51"/>
                  <a:gd name="T95" fmla="*/ 7 h 81"/>
                  <a:gd name="T96" fmla="*/ 10 w 51"/>
                  <a:gd name="T9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" h="81">
                    <a:moveTo>
                      <a:pt x="40" y="81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0" y="76"/>
                      <a:pt x="40" y="76"/>
                      <a:pt x="40" y="76"/>
                    </a:cubicBezTo>
                    <a:lnTo>
                      <a:pt x="40" y="81"/>
                    </a:lnTo>
                    <a:close/>
                    <a:moveTo>
                      <a:pt x="35" y="0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5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5" y="76"/>
                      <a:pt x="25" y="76"/>
                      <a:pt x="25" y="76"/>
                    </a:cubicBezTo>
                    <a:lnTo>
                      <a:pt x="25" y="81"/>
                    </a:lnTo>
                    <a:close/>
                    <a:moveTo>
                      <a:pt x="25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  <a:moveTo>
                      <a:pt x="10" y="81"/>
                    </a:move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0" y="76"/>
                      <a:pt x="10" y="76"/>
                      <a:pt x="10" y="76"/>
                    </a:cubicBezTo>
                    <a:lnTo>
                      <a:pt x="10" y="81"/>
                    </a:lnTo>
                    <a:close/>
                    <a:moveTo>
                      <a:pt x="1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1" y="78"/>
                      <a:pt x="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9" name="Freeform: Shape 86"/>
              <p:cNvSpPr>
                <a:spLocks/>
              </p:cNvSpPr>
              <p:nvPr/>
            </p:nvSpPr>
            <p:spPr bwMode="auto">
              <a:xfrm>
                <a:off x="5205220" y="1330095"/>
                <a:ext cx="142148" cy="61271"/>
              </a:xfrm>
              <a:custGeom>
                <a:avLst/>
                <a:gdLst>
                  <a:gd name="T0" fmla="*/ 0 w 116"/>
                  <a:gd name="T1" fmla="*/ 28 h 50"/>
                  <a:gd name="T2" fmla="*/ 44 w 116"/>
                  <a:gd name="T3" fmla="*/ 50 h 50"/>
                  <a:gd name="T4" fmla="*/ 116 w 116"/>
                  <a:gd name="T5" fmla="*/ 50 h 50"/>
                  <a:gd name="T6" fmla="*/ 15 w 116"/>
                  <a:gd name="T7" fmla="*/ 0 h 50"/>
                  <a:gd name="T8" fmla="*/ 0 w 116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28"/>
                    </a:moveTo>
                    <a:lnTo>
                      <a:pt x="44" y="50"/>
                    </a:lnTo>
                    <a:lnTo>
                      <a:pt x="116" y="50"/>
                    </a:lnTo>
                    <a:lnTo>
                      <a:pt x="15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0" name="Freeform: Shape 87"/>
              <p:cNvSpPr>
                <a:spLocks/>
              </p:cNvSpPr>
              <p:nvPr/>
            </p:nvSpPr>
            <p:spPr bwMode="auto">
              <a:xfrm>
                <a:off x="5205220" y="1399944"/>
                <a:ext cx="349243" cy="176459"/>
              </a:xfrm>
              <a:custGeom>
                <a:avLst/>
                <a:gdLst>
                  <a:gd name="T0" fmla="*/ 56 w 79"/>
                  <a:gd name="T1" fmla="*/ 40 h 40"/>
                  <a:gd name="T2" fmla="*/ 64 w 79"/>
                  <a:gd name="T3" fmla="*/ 40 h 40"/>
                  <a:gd name="T4" fmla="*/ 64 w 79"/>
                  <a:gd name="T5" fmla="*/ 32 h 40"/>
                  <a:gd name="T6" fmla="*/ 79 w 79"/>
                  <a:gd name="T7" fmla="*/ 32 h 40"/>
                  <a:gd name="T8" fmla="*/ 79 w 79"/>
                  <a:gd name="T9" fmla="*/ 8 h 40"/>
                  <a:gd name="T10" fmla="*/ 64 w 79"/>
                  <a:gd name="T11" fmla="*/ 8 h 40"/>
                  <a:gd name="T12" fmla="*/ 64 w 79"/>
                  <a:gd name="T13" fmla="*/ 0 h 40"/>
                  <a:gd name="T14" fmla="*/ 37 w 79"/>
                  <a:gd name="T15" fmla="*/ 0 h 40"/>
                  <a:gd name="T16" fmla="*/ 17 w 79"/>
                  <a:gd name="T17" fmla="*/ 0 h 40"/>
                  <a:gd name="T18" fmla="*/ 0 w 79"/>
                  <a:gd name="T19" fmla="*/ 0 h 40"/>
                  <a:gd name="T20" fmla="*/ 0 w 79"/>
                  <a:gd name="T21" fmla="*/ 2 h 40"/>
                  <a:gd name="T22" fmla="*/ 24 w 79"/>
                  <a:gd name="T23" fmla="*/ 16 h 40"/>
                  <a:gd name="T24" fmla="*/ 48 w 79"/>
                  <a:gd name="T25" fmla="*/ 16 h 40"/>
                  <a:gd name="T26" fmla="*/ 48 w 79"/>
                  <a:gd name="T27" fmla="*/ 25 h 40"/>
                  <a:gd name="T28" fmla="*/ 36 w 79"/>
                  <a:gd name="T29" fmla="*/ 25 h 40"/>
                  <a:gd name="T30" fmla="*/ 56 w 79"/>
                  <a:gd name="T3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40">
                    <a:moveTo>
                      <a:pt x="56" y="4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6"/>
                      <a:pt x="16" y="11"/>
                      <a:pt x="24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43" y="30"/>
                      <a:pt x="50" y="35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1" name="Freeform: Shape 88"/>
              <p:cNvSpPr>
                <a:spLocks/>
              </p:cNvSpPr>
              <p:nvPr/>
            </p:nvSpPr>
            <p:spPr bwMode="auto">
              <a:xfrm>
                <a:off x="4304542" y="4067667"/>
                <a:ext cx="296550" cy="79652"/>
              </a:xfrm>
              <a:custGeom>
                <a:avLst/>
                <a:gdLst>
                  <a:gd name="T0" fmla="*/ 33 w 242"/>
                  <a:gd name="T1" fmla="*/ 65 h 65"/>
                  <a:gd name="T2" fmla="*/ 36 w 242"/>
                  <a:gd name="T3" fmla="*/ 65 h 65"/>
                  <a:gd name="T4" fmla="*/ 202 w 242"/>
                  <a:gd name="T5" fmla="*/ 65 h 65"/>
                  <a:gd name="T6" fmla="*/ 206 w 242"/>
                  <a:gd name="T7" fmla="*/ 65 h 65"/>
                  <a:gd name="T8" fmla="*/ 242 w 242"/>
                  <a:gd name="T9" fmla="*/ 0 h 65"/>
                  <a:gd name="T10" fmla="*/ 238 w 242"/>
                  <a:gd name="T11" fmla="*/ 0 h 65"/>
                  <a:gd name="T12" fmla="*/ 206 w 242"/>
                  <a:gd name="T13" fmla="*/ 0 h 65"/>
                  <a:gd name="T14" fmla="*/ 177 w 242"/>
                  <a:gd name="T15" fmla="*/ 0 h 65"/>
                  <a:gd name="T16" fmla="*/ 65 w 242"/>
                  <a:gd name="T17" fmla="*/ 0 h 65"/>
                  <a:gd name="T18" fmla="*/ 36 w 242"/>
                  <a:gd name="T19" fmla="*/ 0 h 65"/>
                  <a:gd name="T20" fmla="*/ 0 w 242"/>
                  <a:gd name="T21" fmla="*/ 0 h 65"/>
                  <a:gd name="T22" fmla="*/ 33 w 242"/>
                  <a:gd name="T2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65">
                    <a:moveTo>
                      <a:pt x="33" y="65"/>
                    </a:moveTo>
                    <a:lnTo>
                      <a:pt x="36" y="65"/>
                    </a:lnTo>
                    <a:lnTo>
                      <a:pt x="202" y="65"/>
                    </a:lnTo>
                    <a:lnTo>
                      <a:pt x="206" y="65"/>
                    </a:lnTo>
                    <a:lnTo>
                      <a:pt x="242" y="0"/>
                    </a:lnTo>
                    <a:lnTo>
                      <a:pt x="238" y="0"/>
                    </a:lnTo>
                    <a:lnTo>
                      <a:pt x="206" y="0"/>
                    </a:lnTo>
                    <a:lnTo>
                      <a:pt x="177" y="0"/>
                    </a:lnTo>
                    <a:lnTo>
                      <a:pt x="65" y="0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3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Freeform: Shape 89"/>
              <p:cNvSpPr>
                <a:spLocks/>
              </p:cNvSpPr>
              <p:nvPr/>
            </p:nvSpPr>
            <p:spPr bwMode="auto">
              <a:xfrm>
                <a:off x="4300866" y="4086048"/>
                <a:ext cx="295324" cy="140922"/>
              </a:xfrm>
              <a:custGeom>
                <a:avLst/>
                <a:gdLst>
                  <a:gd name="T0" fmla="*/ 0 w 67"/>
                  <a:gd name="T1" fmla="*/ 32 h 32"/>
                  <a:gd name="T2" fmla="*/ 67 w 67"/>
                  <a:gd name="T3" fmla="*/ 32 h 32"/>
                  <a:gd name="T4" fmla="*/ 67 w 67"/>
                  <a:gd name="T5" fmla="*/ 0 h 32"/>
                  <a:gd name="T6" fmla="*/ 60 w 67"/>
                  <a:gd name="T7" fmla="*/ 15 h 32"/>
                  <a:gd name="T8" fmla="*/ 59 w 67"/>
                  <a:gd name="T9" fmla="*/ 16 h 32"/>
                  <a:gd name="T10" fmla="*/ 58 w 67"/>
                  <a:gd name="T11" fmla="*/ 16 h 32"/>
                  <a:gd name="T12" fmla="*/ 56 w 67"/>
                  <a:gd name="T13" fmla="*/ 16 h 32"/>
                  <a:gd name="T14" fmla="*/ 39 w 67"/>
                  <a:gd name="T15" fmla="*/ 16 h 32"/>
                  <a:gd name="T16" fmla="*/ 39 w 67"/>
                  <a:gd name="T17" fmla="*/ 17 h 32"/>
                  <a:gd name="T18" fmla="*/ 39 w 67"/>
                  <a:gd name="T19" fmla="*/ 20 h 32"/>
                  <a:gd name="T20" fmla="*/ 34 w 67"/>
                  <a:gd name="T21" fmla="*/ 22 h 32"/>
                  <a:gd name="T22" fmla="*/ 30 w 67"/>
                  <a:gd name="T23" fmla="*/ 20 h 32"/>
                  <a:gd name="T24" fmla="*/ 29 w 67"/>
                  <a:gd name="T25" fmla="*/ 17 h 32"/>
                  <a:gd name="T26" fmla="*/ 29 w 67"/>
                  <a:gd name="T27" fmla="*/ 16 h 32"/>
                  <a:gd name="T28" fmla="*/ 12 w 67"/>
                  <a:gd name="T29" fmla="*/ 16 h 32"/>
                  <a:gd name="T30" fmla="*/ 10 w 67"/>
                  <a:gd name="T31" fmla="*/ 16 h 32"/>
                  <a:gd name="T32" fmla="*/ 9 w 67"/>
                  <a:gd name="T33" fmla="*/ 16 h 32"/>
                  <a:gd name="T34" fmla="*/ 8 w 67"/>
                  <a:gd name="T35" fmla="*/ 15 h 32"/>
                  <a:gd name="T36" fmla="*/ 0 w 67"/>
                  <a:gd name="T37" fmla="*/ 1 h 32"/>
                  <a:gd name="T38" fmla="*/ 0 w 67"/>
                  <a:gd name="T3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32">
                    <a:moveTo>
                      <a:pt x="0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7"/>
                      <a:pt x="39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8" y="21"/>
                      <a:pt x="36" y="22"/>
                      <a:pt x="34" y="22"/>
                    </a:cubicBezTo>
                    <a:cubicBezTo>
                      <a:pt x="32" y="22"/>
                      <a:pt x="31" y="21"/>
                      <a:pt x="30" y="20"/>
                    </a:cubicBezTo>
                    <a:cubicBezTo>
                      <a:pt x="29" y="19"/>
                      <a:pt x="29" y="18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Freeform: Shape 90"/>
              <p:cNvSpPr>
                <a:spLocks/>
              </p:cNvSpPr>
              <p:nvPr/>
            </p:nvSpPr>
            <p:spPr bwMode="auto">
              <a:xfrm>
                <a:off x="4348657" y="3962282"/>
                <a:ext cx="208320" cy="96808"/>
              </a:xfrm>
              <a:custGeom>
                <a:avLst/>
                <a:gdLst>
                  <a:gd name="T0" fmla="*/ 47 w 47"/>
                  <a:gd name="T1" fmla="*/ 22 h 22"/>
                  <a:gd name="T2" fmla="*/ 47 w 47"/>
                  <a:gd name="T3" fmla="*/ 10 h 22"/>
                  <a:gd name="T4" fmla="*/ 38 w 47"/>
                  <a:gd name="T5" fmla="*/ 0 h 22"/>
                  <a:gd name="T6" fmla="*/ 9 w 47"/>
                  <a:gd name="T7" fmla="*/ 0 h 22"/>
                  <a:gd name="T8" fmla="*/ 0 w 47"/>
                  <a:gd name="T9" fmla="*/ 10 h 22"/>
                  <a:gd name="T10" fmla="*/ 0 w 47"/>
                  <a:gd name="T11" fmla="*/ 22 h 22"/>
                  <a:gd name="T12" fmla="*/ 8 w 47"/>
                  <a:gd name="T13" fmla="*/ 22 h 22"/>
                  <a:gd name="T14" fmla="*/ 8 w 47"/>
                  <a:gd name="T15" fmla="*/ 10 h 22"/>
                  <a:gd name="T16" fmla="*/ 9 w 47"/>
                  <a:gd name="T17" fmla="*/ 8 h 22"/>
                  <a:gd name="T18" fmla="*/ 38 w 47"/>
                  <a:gd name="T19" fmla="*/ 8 h 22"/>
                  <a:gd name="T20" fmla="*/ 39 w 47"/>
                  <a:gd name="T21" fmla="*/ 10 h 22"/>
                  <a:gd name="T22" fmla="*/ 39 w 47"/>
                  <a:gd name="T23" fmla="*/ 22 h 22"/>
                  <a:gd name="T24" fmla="*/ 47 w 47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22">
                    <a:moveTo>
                      <a:pt x="47" y="22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5"/>
                      <a:pt x="43" y="0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9"/>
                      <a:pt x="39" y="10"/>
                    </a:cubicBezTo>
                    <a:cubicBezTo>
                      <a:pt x="39" y="22"/>
                      <a:pt x="39" y="22"/>
                      <a:pt x="39" y="22"/>
                    </a:cubicBezTo>
                    <a:lnTo>
                      <a:pt x="47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Freeform: Shape 91"/>
              <p:cNvSpPr>
                <a:spLocks/>
              </p:cNvSpPr>
              <p:nvPr/>
            </p:nvSpPr>
            <p:spPr bwMode="auto">
              <a:xfrm>
                <a:off x="3519053" y="1250443"/>
                <a:ext cx="308804" cy="308804"/>
              </a:xfrm>
              <a:custGeom>
                <a:avLst/>
                <a:gdLst>
                  <a:gd name="T0" fmla="*/ 35 w 70"/>
                  <a:gd name="T1" fmla="*/ 70 h 70"/>
                  <a:gd name="T2" fmla="*/ 46 w 70"/>
                  <a:gd name="T3" fmla="*/ 68 h 70"/>
                  <a:gd name="T4" fmla="*/ 63 w 70"/>
                  <a:gd name="T5" fmla="*/ 55 h 70"/>
                  <a:gd name="T6" fmla="*/ 70 w 70"/>
                  <a:gd name="T7" fmla="*/ 35 h 70"/>
                  <a:gd name="T8" fmla="*/ 35 w 70"/>
                  <a:gd name="T9" fmla="*/ 0 h 70"/>
                  <a:gd name="T10" fmla="*/ 35 w 70"/>
                  <a:gd name="T11" fmla="*/ 24 h 70"/>
                  <a:gd name="T12" fmla="*/ 45 w 70"/>
                  <a:gd name="T13" fmla="*/ 35 h 70"/>
                  <a:gd name="T14" fmla="*/ 35 w 70"/>
                  <a:gd name="T15" fmla="*/ 45 h 70"/>
                  <a:gd name="T16" fmla="*/ 35 w 70"/>
                  <a:gd name="T17" fmla="*/ 70 h 70"/>
                  <a:gd name="T18" fmla="*/ 35 w 70"/>
                  <a:gd name="T19" fmla="*/ 0 h 70"/>
                  <a:gd name="T20" fmla="*/ 0 w 70"/>
                  <a:gd name="T21" fmla="*/ 35 h 70"/>
                  <a:gd name="T22" fmla="*/ 35 w 70"/>
                  <a:gd name="T23" fmla="*/ 70 h 70"/>
                  <a:gd name="T24" fmla="*/ 35 w 70"/>
                  <a:gd name="T25" fmla="*/ 70 h 70"/>
                  <a:gd name="T26" fmla="*/ 35 w 70"/>
                  <a:gd name="T27" fmla="*/ 45 h 70"/>
                  <a:gd name="T28" fmla="*/ 35 w 70"/>
                  <a:gd name="T29" fmla="*/ 45 h 70"/>
                  <a:gd name="T30" fmla="*/ 35 w 70"/>
                  <a:gd name="T31" fmla="*/ 45 h 70"/>
                  <a:gd name="T32" fmla="*/ 25 w 70"/>
                  <a:gd name="T33" fmla="*/ 35 h 70"/>
                  <a:gd name="T34" fmla="*/ 35 w 70"/>
                  <a:gd name="T35" fmla="*/ 24 h 70"/>
                  <a:gd name="T36" fmla="*/ 35 w 70"/>
                  <a:gd name="T37" fmla="*/ 24 h 70"/>
                  <a:gd name="T38" fmla="*/ 35 w 70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70">
                    <a:moveTo>
                      <a:pt x="35" y="70"/>
                    </a:moveTo>
                    <a:cubicBezTo>
                      <a:pt x="39" y="70"/>
                      <a:pt x="43" y="69"/>
                      <a:pt x="46" y="68"/>
                    </a:cubicBezTo>
                    <a:cubicBezTo>
                      <a:pt x="52" y="63"/>
                      <a:pt x="57" y="59"/>
                      <a:pt x="63" y="55"/>
                    </a:cubicBezTo>
                    <a:cubicBezTo>
                      <a:pt x="67" y="49"/>
                      <a:pt x="70" y="42"/>
                      <a:pt x="70" y="35"/>
                    </a:cubicBezTo>
                    <a:cubicBezTo>
                      <a:pt x="70" y="15"/>
                      <a:pt x="54" y="0"/>
                      <a:pt x="35" y="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0" y="24"/>
                      <a:pt x="45" y="29"/>
                      <a:pt x="45" y="35"/>
                    </a:cubicBezTo>
                    <a:cubicBezTo>
                      <a:pt x="45" y="40"/>
                      <a:pt x="40" y="45"/>
                      <a:pt x="35" y="45"/>
                    </a:cubicBezTo>
                    <a:lnTo>
                      <a:pt x="35" y="70"/>
                    </a:lnTo>
                    <a:close/>
                    <a:moveTo>
                      <a:pt x="35" y="0"/>
                    </a:moveTo>
                    <a:cubicBezTo>
                      <a:pt x="15" y="0"/>
                      <a:pt x="0" y="15"/>
                      <a:pt x="0" y="35"/>
                    </a:cubicBezTo>
                    <a:cubicBezTo>
                      <a:pt x="0" y="54"/>
                      <a:pt x="1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9" y="45"/>
                      <a:pt x="25" y="40"/>
                      <a:pt x="25" y="35"/>
                    </a:cubicBezTo>
                    <a:cubicBezTo>
                      <a:pt x="25" y="29"/>
                      <a:pt x="29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Freeform: Shape 92"/>
              <p:cNvSpPr>
                <a:spLocks/>
              </p:cNvSpPr>
              <p:nvPr/>
            </p:nvSpPr>
            <p:spPr bwMode="auto">
              <a:xfrm>
                <a:off x="3376905" y="1625420"/>
                <a:ext cx="257337" cy="216898"/>
              </a:xfrm>
              <a:custGeom>
                <a:avLst/>
                <a:gdLst>
                  <a:gd name="T0" fmla="*/ 15 w 58"/>
                  <a:gd name="T1" fmla="*/ 49 h 49"/>
                  <a:gd name="T2" fmla="*/ 17 w 58"/>
                  <a:gd name="T3" fmla="*/ 49 h 49"/>
                  <a:gd name="T4" fmla="*/ 21 w 58"/>
                  <a:gd name="T5" fmla="*/ 43 h 49"/>
                  <a:gd name="T6" fmla="*/ 15 w 58"/>
                  <a:gd name="T7" fmla="*/ 43 h 49"/>
                  <a:gd name="T8" fmla="*/ 15 w 58"/>
                  <a:gd name="T9" fmla="*/ 49 h 49"/>
                  <a:gd name="T10" fmla="*/ 15 w 58"/>
                  <a:gd name="T11" fmla="*/ 31 h 49"/>
                  <a:gd name="T12" fmla="*/ 19 w 58"/>
                  <a:gd name="T13" fmla="*/ 25 h 49"/>
                  <a:gd name="T14" fmla="*/ 27 w 58"/>
                  <a:gd name="T15" fmla="*/ 36 h 49"/>
                  <a:gd name="T16" fmla="*/ 35 w 58"/>
                  <a:gd name="T17" fmla="*/ 26 h 49"/>
                  <a:gd name="T18" fmla="*/ 41 w 58"/>
                  <a:gd name="T19" fmla="*/ 16 h 49"/>
                  <a:gd name="T20" fmla="*/ 41 w 58"/>
                  <a:gd name="T21" fmla="*/ 16 h 49"/>
                  <a:gd name="T22" fmla="*/ 42 w 58"/>
                  <a:gd name="T23" fmla="*/ 17 h 49"/>
                  <a:gd name="T24" fmla="*/ 58 w 58"/>
                  <a:gd name="T25" fmla="*/ 0 h 49"/>
                  <a:gd name="T26" fmla="*/ 15 w 58"/>
                  <a:gd name="T27" fmla="*/ 0 h 49"/>
                  <a:gd name="T28" fmla="*/ 15 w 58"/>
                  <a:gd name="T29" fmla="*/ 7 h 49"/>
                  <a:gd name="T30" fmla="*/ 20 w 58"/>
                  <a:gd name="T31" fmla="*/ 12 h 49"/>
                  <a:gd name="T32" fmla="*/ 15 w 58"/>
                  <a:gd name="T33" fmla="*/ 17 h 49"/>
                  <a:gd name="T34" fmla="*/ 15 w 58"/>
                  <a:gd name="T35" fmla="*/ 31 h 49"/>
                  <a:gd name="T36" fmla="*/ 0 w 58"/>
                  <a:gd name="T37" fmla="*/ 49 h 49"/>
                  <a:gd name="T38" fmla="*/ 15 w 58"/>
                  <a:gd name="T39" fmla="*/ 49 h 49"/>
                  <a:gd name="T40" fmla="*/ 15 w 58"/>
                  <a:gd name="T41" fmla="*/ 43 h 49"/>
                  <a:gd name="T42" fmla="*/ 5 w 58"/>
                  <a:gd name="T43" fmla="*/ 43 h 49"/>
                  <a:gd name="T44" fmla="*/ 5 w 58"/>
                  <a:gd name="T45" fmla="*/ 43 h 49"/>
                  <a:gd name="T46" fmla="*/ 15 w 58"/>
                  <a:gd name="T47" fmla="*/ 31 h 49"/>
                  <a:gd name="T48" fmla="*/ 15 w 58"/>
                  <a:gd name="T49" fmla="*/ 17 h 49"/>
                  <a:gd name="T50" fmla="*/ 15 w 58"/>
                  <a:gd name="T51" fmla="*/ 17 h 49"/>
                  <a:gd name="T52" fmla="*/ 9 w 58"/>
                  <a:gd name="T53" fmla="*/ 12 h 49"/>
                  <a:gd name="T54" fmla="*/ 15 w 58"/>
                  <a:gd name="T55" fmla="*/ 7 h 49"/>
                  <a:gd name="T56" fmla="*/ 15 w 58"/>
                  <a:gd name="T57" fmla="*/ 7 h 49"/>
                  <a:gd name="T58" fmla="*/ 15 w 58"/>
                  <a:gd name="T59" fmla="*/ 7 h 49"/>
                  <a:gd name="T60" fmla="*/ 15 w 58"/>
                  <a:gd name="T61" fmla="*/ 0 h 49"/>
                  <a:gd name="T62" fmla="*/ 0 w 58"/>
                  <a:gd name="T63" fmla="*/ 0 h 49"/>
                  <a:gd name="T64" fmla="*/ 0 w 58"/>
                  <a:gd name="T6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" h="49">
                    <a:moveTo>
                      <a:pt x="15" y="49"/>
                    </a:move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47"/>
                      <a:pt x="20" y="45"/>
                      <a:pt x="21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5" y="31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2"/>
                      <a:pt x="32" y="29"/>
                      <a:pt x="35" y="2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7" y="11"/>
                      <a:pt x="53" y="6"/>
                      <a:pt x="5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7"/>
                      <a:pt x="20" y="9"/>
                      <a:pt x="20" y="12"/>
                    </a:cubicBezTo>
                    <a:cubicBezTo>
                      <a:pt x="20" y="15"/>
                      <a:pt x="18" y="17"/>
                      <a:pt x="15" y="17"/>
                    </a:cubicBezTo>
                    <a:lnTo>
                      <a:pt x="15" y="31"/>
                    </a:lnTo>
                    <a:close/>
                    <a:moveTo>
                      <a:pt x="0" y="4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7"/>
                      <a:pt x="9" y="15"/>
                      <a:pt x="9" y="12"/>
                    </a:cubicBezTo>
                    <a:cubicBezTo>
                      <a:pt x="9" y="9"/>
                      <a:pt x="12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6" name="Freeform: Shape 93"/>
              <p:cNvSpPr>
                <a:spLocks/>
              </p:cNvSpPr>
              <p:nvPr/>
            </p:nvSpPr>
            <p:spPr bwMode="auto">
              <a:xfrm>
                <a:off x="3946722" y="1143832"/>
                <a:ext cx="164205" cy="234054"/>
              </a:xfrm>
              <a:custGeom>
                <a:avLst/>
                <a:gdLst>
                  <a:gd name="T0" fmla="*/ 37 w 37"/>
                  <a:gd name="T1" fmla="*/ 35 h 53"/>
                  <a:gd name="T2" fmla="*/ 37 w 37"/>
                  <a:gd name="T3" fmla="*/ 0 h 53"/>
                  <a:gd name="T4" fmla="*/ 19 w 37"/>
                  <a:gd name="T5" fmla="*/ 0 h 53"/>
                  <a:gd name="T6" fmla="*/ 0 w 37"/>
                  <a:gd name="T7" fmla="*/ 49 h 53"/>
                  <a:gd name="T8" fmla="*/ 10 w 37"/>
                  <a:gd name="T9" fmla="*/ 53 h 53"/>
                  <a:gd name="T10" fmla="*/ 34 w 37"/>
                  <a:gd name="T11" fmla="*/ 43 h 53"/>
                  <a:gd name="T12" fmla="*/ 37 w 37"/>
                  <a:gd name="T13" fmla="*/ 3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3">
                    <a:moveTo>
                      <a:pt x="37" y="35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8" y="50"/>
                      <a:pt x="26" y="46"/>
                      <a:pt x="34" y="43"/>
                    </a:cubicBezTo>
                    <a:lnTo>
                      <a:pt x="3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Freeform: Shape 94"/>
              <p:cNvSpPr>
                <a:spLocks/>
              </p:cNvSpPr>
              <p:nvPr/>
            </p:nvSpPr>
            <p:spPr bwMode="auto">
              <a:xfrm>
                <a:off x="4124407" y="1143832"/>
                <a:ext cx="30635" cy="84553"/>
              </a:xfrm>
              <a:custGeom>
                <a:avLst/>
                <a:gdLst>
                  <a:gd name="T0" fmla="*/ 0 w 7"/>
                  <a:gd name="T1" fmla="*/ 19 h 19"/>
                  <a:gd name="T2" fmla="*/ 6 w 7"/>
                  <a:gd name="T3" fmla="*/ 0 h 19"/>
                  <a:gd name="T4" fmla="*/ 7 w 7"/>
                  <a:gd name="T5" fmla="*/ 0 h 19"/>
                  <a:gd name="T6" fmla="*/ 0 w 7"/>
                  <a:gd name="T7" fmla="*/ 0 h 19"/>
                  <a:gd name="T8" fmla="*/ 0 w 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0" y="19"/>
                    </a:moveTo>
                    <a:cubicBezTo>
                      <a:pt x="6" y="15"/>
                      <a:pt x="6" y="7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8" name="Freeform: Shape 95"/>
              <p:cNvSpPr>
                <a:spLocks/>
              </p:cNvSpPr>
              <p:nvPr/>
            </p:nvSpPr>
            <p:spPr bwMode="auto">
              <a:xfrm>
                <a:off x="4124407" y="1143832"/>
                <a:ext cx="136021" cy="181361"/>
              </a:xfrm>
              <a:custGeom>
                <a:avLst/>
                <a:gdLst>
                  <a:gd name="T0" fmla="*/ 9 w 31"/>
                  <a:gd name="T1" fmla="*/ 0 h 41"/>
                  <a:gd name="T2" fmla="*/ 9 w 31"/>
                  <a:gd name="T3" fmla="*/ 0 h 41"/>
                  <a:gd name="T4" fmla="*/ 0 w 31"/>
                  <a:gd name="T5" fmla="*/ 21 h 41"/>
                  <a:gd name="T6" fmla="*/ 0 w 31"/>
                  <a:gd name="T7" fmla="*/ 35 h 41"/>
                  <a:gd name="T8" fmla="*/ 2 w 31"/>
                  <a:gd name="T9" fmla="*/ 41 h 41"/>
                  <a:gd name="T10" fmla="*/ 31 w 31"/>
                  <a:gd name="T11" fmla="*/ 32 h 41"/>
                  <a:gd name="T12" fmla="*/ 18 w 31"/>
                  <a:gd name="T13" fmla="*/ 0 h 41"/>
                  <a:gd name="T14" fmla="*/ 9 w 3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1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8" y="18"/>
                      <a:pt x="0" y="2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1" y="37"/>
                      <a:pt x="21" y="35"/>
                      <a:pt x="31" y="3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9" name="Freeform: Shape 96"/>
              <p:cNvSpPr>
                <a:spLocks/>
              </p:cNvSpPr>
              <p:nvPr/>
            </p:nvSpPr>
            <p:spPr bwMode="auto">
              <a:xfrm>
                <a:off x="4031275" y="1113197"/>
                <a:ext cx="171558" cy="22057"/>
              </a:xfrm>
              <a:custGeom>
                <a:avLst/>
                <a:gdLst>
                  <a:gd name="T0" fmla="*/ 140 w 140"/>
                  <a:gd name="T1" fmla="*/ 0 h 18"/>
                  <a:gd name="T2" fmla="*/ 0 w 140"/>
                  <a:gd name="T3" fmla="*/ 0 h 18"/>
                  <a:gd name="T4" fmla="*/ 0 w 140"/>
                  <a:gd name="T5" fmla="*/ 18 h 18"/>
                  <a:gd name="T6" fmla="*/ 65 w 140"/>
                  <a:gd name="T7" fmla="*/ 18 h 18"/>
                  <a:gd name="T8" fmla="*/ 76 w 140"/>
                  <a:gd name="T9" fmla="*/ 18 h 18"/>
                  <a:gd name="T10" fmla="*/ 140 w 140"/>
                  <a:gd name="T11" fmla="*/ 18 h 18"/>
                  <a:gd name="T12" fmla="*/ 140 w 1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8">
                    <a:moveTo>
                      <a:pt x="1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5" y="18"/>
                    </a:lnTo>
                    <a:lnTo>
                      <a:pt x="76" y="18"/>
                    </a:lnTo>
                    <a:lnTo>
                      <a:pt x="140" y="18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7"/>
              <p:cNvSpPr>
                <a:spLocks/>
              </p:cNvSpPr>
              <p:nvPr/>
            </p:nvSpPr>
            <p:spPr bwMode="auto">
              <a:xfrm>
                <a:off x="3351171" y="3599560"/>
                <a:ext cx="247533" cy="145824"/>
              </a:xfrm>
              <a:custGeom>
                <a:avLst/>
                <a:gdLst>
                  <a:gd name="T0" fmla="*/ 32 w 56"/>
                  <a:gd name="T1" fmla="*/ 0 h 33"/>
                  <a:gd name="T2" fmla="*/ 32 w 56"/>
                  <a:gd name="T3" fmla="*/ 6 h 33"/>
                  <a:gd name="T4" fmla="*/ 0 w 56"/>
                  <a:gd name="T5" fmla="*/ 33 h 33"/>
                  <a:gd name="T6" fmla="*/ 32 w 56"/>
                  <a:gd name="T7" fmla="*/ 27 h 33"/>
                  <a:gd name="T8" fmla="*/ 32 w 56"/>
                  <a:gd name="T9" fmla="*/ 32 h 33"/>
                  <a:gd name="T10" fmla="*/ 56 w 56"/>
                  <a:gd name="T11" fmla="*/ 16 h 33"/>
                  <a:gd name="T12" fmla="*/ 32 w 5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33">
                    <a:moveTo>
                      <a:pt x="32" y="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4" y="6"/>
                      <a:pt x="0" y="33"/>
                      <a:pt x="0" y="33"/>
                    </a:cubicBezTo>
                    <a:cubicBezTo>
                      <a:pt x="0" y="33"/>
                      <a:pt x="9" y="27"/>
                      <a:pt x="32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6" y="16"/>
                      <a:pt x="56" y="16"/>
                      <a:pt x="56" y="16"/>
                    </a:cubicBez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8"/>
              <p:cNvSpPr>
                <a:spLocks/>
              </p:cNvSpPr>
              <p:nvPr/>
            </p:nvSpPr>
            <p:spPr bwMode="auto">
              <a:xfrm>
                <a:off x="3329114" y="3728228"/>
                <a:ext cx="242632" cy="145824"/>
              </a:xfrm>
              <a:custGeom>
                <a:avLst/>
                <a:gdLst>
                  <a:gd name="T0" fmla="*/ 24 w 55"/>
                  <a:gd name="T1" fmla="*/ 33 h 33"/>
                  <a:gd name="T2" fmla="*/ 24 w 55"/>
                  <a:gd name="T3" fmla="*/ 28 h 33"/>
                  <a:gd name="T4" fmla="*/ 55 w 55"/>
                  <a:gd name="T5" fmla="*/ 0 h 33"/>
                  <a:gd name="T6" fmla="*/ 24 w 55"/>
                  <a:gd name="T7" fmla="*/ 7 h 33"/>
                  <a:gd name="T8" fmla="*/ 24 w 55"/>
                  <a:gd name="T9" fmla="*/ 1 h 33"/>
                  <a:gd name="T10" fmla="*/ 0 w 55"/>
                  <a:gd name="T11" fmla="*/ 17 h 33"/>
                  <a:gd name="T12" fmla="*/ 24 w 55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3">
                    <a:moveTo>
                      <a:pt x="24" y="33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52" y="28"/>
                      <a:pt x="55" y="0"/>
                      <a:pt x="55" y="0"/>
                    </a:cubicBezTo>
                    <a:cubicBezTo>
                      <a:pt x="55" y="0"/>
                      <a:pt x="47" y="7"/>
                      <a:pt x="24" y="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9"/>
              <p:cNvSpPr>
                <a:spLocks/>
              </p:cNvSpPr>
              <p:nvPr/>
            </p:nvSpPr>
            <p:spPr bwMode="auto">
              <a:xfrm>
                <a:off x="5196643" y="1104619"/>
                <a:ext cx="203418" cy="203419"/>
              </a:xfrm>
              <a:custGeom>
                <a:avLst/>
                <a:gdLst>
                  <a:gd name="T0" fmla="*/ 34 w 46"/>
                  <a:gd name="T1" fmla="*/ 43 h 46"/>
                  <a:gd name="T2" fmla="*/ 43 w 46"/>
                  <a:gd name="T3" fmla="*/ 34 h 46"/>
                  <a:gd name="T4" fmla="*/ 45 w 46"/>
                  <a:gd name="T5" fmla="*/ 27 h 46"/>
                  <a:gd name="T6" fmla="*/ 45 w 46"/>
                  <a:gd name="T7" fmla="*/ 18 h 46"/>
                  <a:gd name="T8" fmla="*/ 43 w 46"/>
                  <a:gd name="T9" fmla="*/ 11 h 46"/>
                  <a:gd name="T10" fmla="*/ 34 w 46"/>
                  <a:gd name="T11" fmla="*/ 3 h 46"/>
                  <a:gd name="T12" fmla="*/ 31 w 46"/>
                  <a:gd name="T13" fmla="*/ 1 h 46"/>
                  <a:gd name="T14" fmla="*/ 24 w 46"/>
                  <a:gd name="T15" fmla="*/ 0 h 46"/>
                  <a:gd name="T16" fmla="*/ 25 w 46"/>
                  <a:gd name="T17" fmla="*/ 2 h 46"/>
                  <a:gd name="T18" fmla="*/ 28 w 46"/>
                  <a:gd name="T19" fmla="*/ 2 h 46"/>
                  <a:gd name="T20" fmla="*/ 31 w 46"/>
                  <a:gd name="T21" fmla="*/ 3 h 46"/>
                  <a:gd name="T22" fmla="*/ 30 w 46"/>
                  <a:gd name="T23" fmla="*/ 3 h 46"/>
                  <a:gd name="T24" fmla="*/ 26 w 46"/>
                  <a:gd name="T25" fmla="*/ 5 h 46"/>
                  <a:gd name="T26" fmla="*/ 27 w 46"/>
                  <a:gd name="T27" fmla="*/ 7 h 46"/>
                  <a:gd name="T28" fmla="*/ 29 w 46"/>
                  <a:gd name="T29" fmla="*/ 8 h 46"/>
                  <a:gd name="T30" fmla="*/ 32 w 46"/>
                  <a:gd name="T31" fmla="*/ 4 h 46"/>
                  <a:gd name="T32" fmla="*/ 35 w 46"/>
                  <a:gd name="T33" fmla="*/ 5 h 46"/>
                  <a:gd name="T34" fmla="*/ 37 w 46"/>
                  <a:gd name="T35" fmla="*/ 6 h 46"/>
                  <a:gd name="T36" fmla="*/ 38 w 46"/>
                  <a:gd name="T37" fmla="*/ 9 h 46"/>
                  <a:gd name="T38" fmla="*/ 37 w 46"/>
                  <a:gd name="T39" fmla="*/ 11 h 46"/>
                  <a:gd name="T40" fmla="*/ 36 w 46"/>
                  <a:gd name="T41" fmla="*/ 9 h 46"/>
                  <a:gd name="T42" fmla="*/ 33 w 46"/>
                  <a:gd name="T43" fmla="*/ 10 h 46"/>
                  <a:gd name="T44" fmla="*/ 35 w 46"/>
                  <a:gd name="T45" fmla="*/ 11 h 46"/>
                  <a:gd name="T46" fmla="*/ 30 w 46"/>
                  <a:gd name="T47" fmla="*/ 13 h 46"/>
                  <a:gd name="T48" fmla="*/ 28 w 46"/>
                  <a:gd name="T49" fmla="*/ 15 h 46"/>
                  <a:gd name="T50" fmla="*/ 25 w 46"/>
                  <a:gd name="T51" fmla="*/ 17 h 46"/>
                  <a:gd name="T52" fmla="*/ 26 w 46"/>
                  <a:gd name="T53" fmla="*/ 27 h 46"/>
                  <a:gd name="T54" fmla="*/ 29 w 46"/>
                  <a:gd name="T55" fmla="*/ 28 h 46"/>
                  <a:gd name="T56" fmla="*/ 31 w 46"/>
                  <a:gd name="T57" fmla="*/ 28 h 46"/>
                  <a:gd name="T58" fmla="*/ 36 w 46"/>
                  <a:gd name="T59" fmla="*/ 31 h 46"/>
                  <a:gd name="T60" fmla="*/ 38 w 46"/>
                  <a:gd name="T61" fmla="*/ 33 h 46"/>
                  <a:gd name="T62" fmla="*/ 41 w 46"/>
                  <a:gd name="T63" fmla="*/ 34 h 46"/>
                  <a:gd name="T64" fmla="*/ 26 w 46"/>
                  <a:gd name="T65" fmla="*/ 40 h 46"/>
                  <a:gd name="T66" fmla="*/ 0 w 46"/>
                  <a:gd name="T67" fmla="*/ 19 h 46"/>
                  <a:gd name="T68" fmla="*/ 0 w 46"/>
                  <a:gd name="T69" fmla="*/ 28 h 46"/>
                  <a:gd name="T70" fmla="*/ 4 w 46"/>
                  <a:gd name="T71" fmla="*/ 37 h 46"/>
                  <a:gd name="T72" fmla="*/ 14 w 46"/>
                  <a:gd name="T73" fmla="*/ 44 h 46"/>
                  <a:gd name="T74" fmla="*/ 23 w 46"/>
                  <a:gd name="T75" fmla="*/ 36 h 46"/>
                  <a:gd name="T76" fmla="*/ 22 w 46"/>
                  <a:gd name="T77" fmla="*/ 33 h 46"/>
                  <a:gd name="T78" fmla="*/ 23 w 46"/>
                  <a:gd name="T79" fmla="*/ 29 h 46"/>
                  <a:gd name="T80" fmla="*/ 21 w 46"/>
                  <a:gd name="T81" fmla="*/ 28 h 46"/>
                  <a:gd name="T82" fmla="*/ 18 w 46"/>
                  <a:gd name="T83" fmla="*/ 26 h 46"/>
                  <a:gd name="T84" fmla="*/ 13 w 46"/>
                  <a:gd name="T85" fmla="*/ 24 h 46"/>
                  <a:gd name="T86" fmla="*/ 11 w 46"/>
                  <a:gd name="T87" fmla="*/ 20 h 46"/>
                  <a:gd name="T88" fmla="*/ 10 w 46"/>
                  <a:gd name="T89" fmla="*/ 20 h 46"/>
                  <a:gd name="T90" fmla="*/ 9 w 46"/>
                  <a:gd name="T91" fmla="*/ 21 h 46"/>
                  <a:gd name="T92" fmla="*/ 8 w 46"/>
                  <a:gd name="T93" fmla="*/ 17 h 46"/>
                  <a:gd name="T94" fmla="*/ 8 w 46"/>
                  <a:gd name="T95" fmla="*/ 13 h 46"/>
                  <a:gd name="T96" fmla="*/ 10 w 46"/>
                  <a:gd name="T97" fmla="*/ 9 h 46"/>
                  <a:gd name="T98" fmla="*/ 9 w 46"/>
                  <a:gd name="T99" fmla="*/ 6 h 46"/>
                  <a:gd name="T100" fmla="*/ 20 w 46"/>
                  <a:gd name="T101" fmla="*/ 1 h 46"/>
                  <a:gd name="T102" fmla="*/ 24 w 46"/>
                  <a:gd name="T103" fmla="*/ 0 h 46"/>
                  <a:gd name="T104" fmla="*/ 14 w 46"/>
                  <a:gd name="T105" fmla="*/ 1 h 46"/>
                  <a:gd name="T106" fmla="*/ 6 w 46"/>
                  <a:gd name="T107" fmla="*/ 6 h 46"/>
                  <a:gd name="T108" fmla="*/ 1 w 46"/>
                  <a:gd name="T109" fmla="*/ 14 h 46"/>
                  <a:gd name="T110" fmla="*/ 24 w 46"/>
                  <a:gd name="T111" fmla="*/ 29 h 46"/>
                  <a:gd name="T112" fmla="*/ 21 w 46"/>
                  <a:gd name="T113" fmla="*/ 25 h 46"/>
                  <a:gd name="T114" fmla="*/ 20 w 46"/>
                  <a:gd name="T115" fmla="*/ 23 h 46"/>
                  <a:gd name="T116" fmla="*/ 16 w 46"/>
                  <a:gd name="T117" fmla="*/ 24 h 46"/>
                  <a:gd name="T118" fmla="*/ 18 w 46"/>
                  <a:gd name="T119" fmla="*/ 19 h 46"/>
                  <a:gd name="T120" fmla="*/ 22 w 46"/>
                  <a:gd name="T121" fmla="*/ 19 h 46"/>
                  <a:gd name="T122" fmla="*/ 24 w 46"/>
                  <a:gd name="T12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" h="46">
                    <a:moveTo>
                      <a:pt x="24" y="46"/>
                    </a:moveTo>
                    <a:cubicBezTo>
                      <a:pt x="25" y="46"/>
                      <a:pt x="27" y="45"/>
                      <a:pt x="28" y="45"/>
                    </a:cubicBezTo>
                    <a:cubicBezTo>
                      <a:pt x="29" y="45"/>
                      <a:pt x="29" y="45"/>
                      <a:pt x="30" y="45"/>
                    </a:cubicBezTo>
                    <a:cubicBezTo>
                      <a:pt x="30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4" y="43"/>
                      <a:pt x="34" y="43"/>
                    </a:cubicBezTo>
                    <a:cubicBezTo>
                      <a:pt x="36" y="42"/>
                      <a:pt x="37" y="41"/>
                      <a:pt x="38" y="40"/>
                    </a:cubicBezTo>
                    <a:cubicBezTo>
                      <a:pt x="38" y="40"/>
                      <a:pt x="39" y="39"/>
                      <a:pt x="39" y="39"/>
                    </a:cubicBezTo>
                    <a:cubicBezTo>
                      <a:pt x="39" y="39"/>
                      <a:pt x="39" y="39"/>
                      <a:pt x="40" y="38"/>
                    </a:cubicBezTo>
                    <a:cubicBezTo>
                      <a:pt x="40" y="38"/>
                      <a:pt x="40" y="37"/>
                      <a:pt x="41" y="37"/>
                    </a:cubicBezTo>
                    <a:cubicBezTo>
                      <a:pt x="41" y="36"/>
                      <a:pt x="42" y="36"/>
                      <a:pt x="42" y="35"/>
                    </a:cubicBezTo>
                    <a:cubicBezTo>
                      <a:pt x="42" y="35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29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5"/>
                      <a:pt x="46" y="25"/>
                    </a:cubicBezTo>
                    <a:cubicBezTo>
                      <a:pt x="46" y="24"/>
                      <a:pt x="46" y="23"/>
                      <a:pt x="46" y="23"/>
                    </a:cubicBezTo>
                    <a:cubicBezTo>
                      <a:pt x="46" y="22"/>
                      <a:pt x="46" y="21"/>
                      <a:pt x="46" y="20"/>
                    </a:cubicBezTo>
                    <a:cubicBezTo>
                      <a:pt x="46" y="20"/>
                      <a:pt x="46" y="20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8"/>
                      <a:pt x="45" y="17"/>
                      <a:pt x="45" y="17"/>
                    </a:cubicBezTo>
                    <a:cubicBezTo>
                      <a:pt x="45" y="16"/>
                      <a:pt x="45" y="15"/>
                      <a:pt x="44" y="15"/>
                    </a:cubicBezTo>
                    <a:cubicBezTo>
                      <a:pt x="44" y="15"/>
                      <a:pt x="44" y="14"/>
                      <a:pt x="44" y="14"/>
                    </a:cubicBezTo>
                    <a:cubicBezTo>
                      <a:pt x="44" y="14"/>
                      <a:pt x="44" y="13"/>
                      <a:pt x="43" y="13"/>
                    </a:cubicBezTo>
                    <a:cubicBezTo>
                      <a:pt x="43" y="13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1"/>
                    </a:cubicBezTo>
                    <a:cubicBezTo>
                      <a:pt x="42" y="10"/>
                      <a:pt x="41" y="9"/>
                      <a:pt x="41" y="8"/>
                    </a:cubicBezTo>
                    <a:cubicBezTo>
                      <a:pt x="40" y="8"/>
                      <a:pt x="40" y="8"/>
                      <a:pt x="40" y="7"/>
                    </a:cubicBezTo>
                    <a:cubicBezTo>
                      <a:pt x="39" y="7"/>
                      <a:pt x="39" y="7"/>
                      <a:pt x="39" y="6"/>
                    </a:cubicBezTo>
                    <a:cubicBezTo>
                      <a:pt x="39" y="6"/>
                      <a:pt x="38" y="6"/>
                      <a:pt x="38" y="6"/>
                    </a:cubicBezTo>
                    <a:cubicBezTo>
                      <a:pt x="38" y="5"/>
                      <a:pt x="37" y="5"/>
                      <a:pt x="36" y="4"/>
                    </a:cubicBezTo>
                    <a:cubicBezTo>
                      <a:pt x="36" y="4"/>
                      <a:pt x="35" y="3"/>
                      <a:pt x="34" y="3"/>
                    </a:cubicBezTo>
                    <a:cubicBezTo>
                      <a:pt x="34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0" y="2"/>
                      <a:pt x="31" y="2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6" y="6"/>
                      <a:pt x="26" y="6"/>
                    </a:cubicBezTo>
                    <a:cubicBezTo>
                      <a:pt x="26" y="6"/>
                      <a:pt x="26" y="7"/>
                      <a:pt x="27" y="7"/>
                    </a:cubicBezTo>
                    <a:cubicBezTo>
                      <a:pt x="27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1" y="7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5"/>
                      <a:pt x="36" y="5"/>
                    </a:cubicBezTo>
                    <a:cubicBezTo>
                      <a:pt x="36" y="6"/>
                      <a:pt x="36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9"/>
                      <a:pt x="34" y="10"/>
                    </a:cubicBezTo>
                    <a:cubicBezTo>
                      <a:pt x="34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10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3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2" y="12"/>
                      <a:pt x="32" y="12"/>
                      <a:pt x="31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8"/>
                      <a:pt x="24" y="1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5" y="28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7" y="28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8" y="28"/>
                      <a:pt x="29" y="28"/>
                      <a:pt x="29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7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38" y="39"/>
                      <a:pt x="33" y="43"/>
                      <a:pt x="28" y="44"/>
                    </a:cubicBezTo>
                    <a:cubicBezTo>
                      <a:pt x="28" y="44"/>
                      <a:pt x="28" y="44"/>
                      <a:pt x="28" y="43"/>
                    </a:cubicBezTo>
                    <a:cubicBezTo>
                      <a:pt x="28" y="43"/>
                      <a:pt x="28" y="42"/>
                      <a:pt x="28" y="42"/>
                    </a:cubicBezTo>
                    <a:cubicBezTo>
                      <a:pt x="28" y="42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0"/>
                      <a:pt x="25" y="39"/>
                      <a:pt x="2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8"/>
                      <a:pt x="24" y="38"/>
                    </a:cubicBezTo>
                    <a:lnTo>
                      <a:pt x="24" y="46"/>
                    </a:lnTo>
                    <a:close/>
                    <a:moveTo>
                      <a:pt x="0" y="18"/>
                    </a:moveTo>
                    <a:cubicBezTo>
                      <a:pt x="0" y="18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8" y="41"/>
                      <a:pt x="10" y="42"/>
                      <a:pt x="11" y="43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4" y="44"/>
                    </a:cubicBezTo>
                    <a:cubicBezTo>
                      <a:pt x="14" y="44"/>
                      <a:pt x="15" y="44"/>
                      <a:pt x="15" y="45"/>
                    </a:cubicBezTo>
                    <a:cubicBezTo>
                      <a:pt x="18" y="45"/>
                      <a:pt x="20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29"/>
                      <a:pt x="23" y="29"/>
                      <a:pt x="23" y="29"/>
                    </a:cubicBezTo>
                    <a:cubicBezTo>
                      <a:pt x="23" y="29"/>
                      <a:pt x="23" y="28"/>
                      <a:pt x="23" y="28"/>
                    </a:cubicBezTo>
                    <a:cubicBezTo>
                      <a:pt x="23" y="28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7"/>
                    </a:cubicBezTo>
                    <a:cubicBezTo>
                      <a:pt x="20" y="27"/>
                      <a:pt x="20" y="27"/>
                      <a:pt x="19" y="26"/>
                    </a:cubicBezTo>
                    <a:cubicBezTo>
                      <a:pt x="19" y="26"/>
                      <a:pt x="19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2"/>
                      <a:pt x="12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0" y="20"/>
                      <a:pt x="10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8"/>
                      <a:pt x="9" y="18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9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2" y="3"/>
                      <a:pt x="15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9"/>
                      <a:pt x="3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24" y="18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8"/>
                      <a:pt x="23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1" y="28"/>
                      <a:pt x="21" y="27"/>
                    </a:cubicBezTo>
                    <a:cubicBezTo>
                      <a:pt x="21" y="27"/>
                      <a:pt x="21" y="27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5" y="22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8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3" name="Freeform: Shape 100"/>
              <p:cNvSpPr>
                <a:spLocks/>
              </p:cNvSpPr>
              <p:nvPr/>
            </p:nvSpPr>
            <p:spPr bwMode="auto">
              <a:xfrm>
                <a:off x="3152654" y="1776145"/>
                <a:ext cx="113963" cy="185037"/>
              </a:xfrm>
              <a:custGeom>
                <a:avLst/>
                <a:gdLst>
                  <a:gd name="T0" fmla="*/ 0 w 26"/>
                  <a:gd name="T1" fmla="*/ 29 h 42"/>
                  <a:gd name="T2" fmla="*/ 0 w 26"/>
                  <a:gd name="T3" fmla="*/ 35 h 42"/>
                  <a:gd name="T4" fmla="*/ 8 w 26"/>
                  <a:gd name="T5" fmla="*/ 42 h 42"/>
                  <a:gd name="T6" fmla="*/ 18 w 26"/>
                  <a:gd name="T7" fmla="*/ 42 h 42"/>
                  <a:gd name="T8" fmla="*/ 26 w 26"/>
                  <a:gd name="T9" fmla="*/ 35 h 42"/>
                  <a:gd name="T10" fmla="*/ 26 w 26"/>
                  <a:gd name="T11" fmla="*/ 29 h 42"/>
                  <a:gd name="T12" fmla="*/ 17 w 26"/>
                  <a:gd name="T13" fmla="*/ 29 h 42"/>
                  <a:gd name="T14" fmla="*/ 17 w 26"/>
                  <a:gd name="T15" fmla="*/ 24 h 42"/>
                  <a:gd name="T16" fmla="*/ 26 w 26"/>
                  <a:gd name="T17" fmla="*/ 24 h 42"/>
                  <a:gd name="T18" fmla="*/ 26 w 26"/>
                  <a:gd name="T19" fmla="*/ 16 h 42"/>
                  <a:gd name="T20" fmla="*/ 17 w 26"/>
                  <a:gd name="T21" fmla="*/ 16 h 42"/>
                  <a:gd name="T22" fmla="*/ 17 w 26"/>
                  <a:gd name="T23" fmla="*/ 10 h 42"/>
                  <a:gd name="T24" fmla="*/ 26 w 26"/>
                  <a:gd name="T25" fmla="*/ 10 h 42"/>
                  <a:gd name="T26" fmla="*/ 26 w 26"/>
                  <a:gd name="T27" fmla="*/ 7 h 42"/>
                  <a:gd name="T28" fmla="*/ 18 w 26"/>
                  <a:gd name="T29" fmla="*/ 0 h 42"/>
                  <a:gd name="T30" fmla="*/ 8 w 26"/>
                  <a:gd name="T31" fmla="*/ 0 h 42"/>
                  <a:gd name="T32" fmla="*/ 0 w 26"/>
                  <a:gd name="T33" fmla="*/ 7 h 42"/>
                  <a:gd name="T34" fmla="*/ 0 w 26"/>
                  <a:gd name="T35" fmla="*/ 10 h 42"/>
                  <a:gd name="T36" fmla="*/ 9 w 26"/>
                  <a:gd name="T37" fmla="*/ 10 h 42"/>
                  <a:gd name="T38" fmla="*/ 9 w 26"/>
                  <a:gd name="T39" fmla="*/ 16 h 42"/>
                  <a:gd name="T40" fmla="*/ 0 w 26"/>
                  <a:gd name="T41" fmla="*/ 16 h 42"/>
                  <a:gd name="T42" fmla="*/ 0 w 26"/>
                  <a:gd name="T43" fmla="*/ 24 h 42"/>
                  <a:gd name="T44" fmla="*/ 9 w 26"/>
                  <a:gd name="T45" fmla="*/ 24 h 42"/>
                  <a:gd name="T46" fmla="*/ 9 w 26"/>
                  <a:gd name="T47" fmla="*/ 29 h 42"/>
                  <a:gd name="T48" fmla="*/ 0 w 26"/>
                  <a:gd name="T49" fmla="*/ 2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2">
                    <a:moveTo>
                      <a:pt x="0" y="29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4" y="42"/>
                      <a:pt x="8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6" y="39"/>
                      <a:pt x="26" y="35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9"/>
                      <a:pt x="9" y="29"/>
                      <a:pt x="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4" name="Freeform: Shape 101"/>
              <p:cNvSpPr>
                <a:spLocks/>
              </p:cNvSpPr>
              <p:nvPr/>
            </p:nvSpPr>
            <p:spPr bwMode="auto">
              <a:xfrm>
                <a:off x="3120794" y="1944027"/>
                <a:ext cx="177685" cy="113963"/>
              </a:xfrm>
              <a:custGeom>
                <a:avLst/>
                <a:gdLst>
                  <a:gd name="T0" fmla="*/ 0 w 40"/>
                  <a:gd name="T1" fmla="*/ 1 h 26"/>
                  <a:gd name="T2" fmla="*/ 13 w 40"/>
                  <a:gd name="T3" fmla="*/ 12 h 26"/>
                  <a:gd name="T4" fmla="*/ 17 w 40"/>
                  <a:gd name="T5" fmla="*/ 12 h 26"/>
                  <a:gd name="T6" fmla="*/ 17 w 40"/>
                  <a:gd name="T7" fmla="*/ 20 h 26"/>
                  <a:gd name="T8" fmla="*/ 12 w 40"/>
                  <a:gd name="T9" fmla="*/ 20 h 26"/>
                  <a:gd name="T10" fmla="*/ 12 w 40"/>
                  <a:gd name="T11" fmla="*/ 26 h 26"/>
                  <a:gd name="T12" fmla="*/ 28 w 40"/>
                  <a:gd name="T13" fmla="*/ 26 h 26"/>
                  <a:gd name="T14" fmla="*/ 28 w 40"/>
                  <a:gd name="T15" fmla="*/ 20 h 26"/>
                  <a:gd name="T16" fmla="*/ 23 w 40"/>
                  <a:gd name="T17" fmla="*/ 20 h 26"/>
                  <a:gd name="T18" fmla="*/ 23 w 40"/>
                  <a:gd name="T19" fmla="*/ 12 h 26"/>
                  <a:gd name="T20" fmla="*/ 27 w 40"/>
                  <a:gd name="T21" fmla="*/ 12 h 26"/>
                  <a:gd name="T22" fmla="*/ 40 w 40"/>
                  <a:gd name="T23" fmla="*/ 1 h 26"/>
                  <a:gd name="T24" fmla="*/ 35 w 40"/>
                  <a:gd name="T25" fmla="*/ 0 h 26"/>
                  <a:gd name="T26" fmla="*/ 27 w 40"/>
                  <a:gd name="T27" fmla="*/ 7 h 26"/>
                  <a:gd name="T28" fmla="*/ 13 w 40"/>
                  <a:gd name="T29" fmla="*/ 7 h 26"/>
                  <a:gd name="T30" fmla="*/ 5 w 40"/>
                  <a:gd name="T31" fmla="*/ 0 h 26"/>
                  <a:gd name="T32" fmla="*/ 0 w 40"/>
                  <a:gd name="T3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6">
                    <a:moveTo>
                      <a:pt x="0" y="1"/>
                    </a:moveTo>
                    <a:cubicBezTo>
                      <a:pt x="1" y="7"/>
                      <a:pt x="7" y="12"/>
                      <a:pt x="13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3" y="12"/>
                      <a:pt x="39" y="6"/>
                      <a:pt x="40" y="1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3"/>
                      <a:pt x="31" y="7"/>
                      <a:pt x="27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0" y="7"/>
                      <a:pt x="6" y="4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02"/>
              <p:cNvSpPr>
                <a:spLocks/>
              </p:cNvSpPr>
              <p:nvPr/>
            </p:nvSpPr>
            <p:spPr bwMode="auto">
              <a:xfrm>
                <a:off x="2949236" y="2720939"/>
                <a:ext cx="159304" cy="251210"/>
              </a:xfrm>
              <a:custGeom>
                <a:avLst/>
                <a:gdLst>
                  <a:gd name="T0" fmla="*/ 130 w 130"/>
                  <a:gd name="T1" fmla="*/ 205 h 205"/>
                  <a:gd name="T2" fmla="*/ 115 w 130"/>
                  <a:gd name="T3" fmla="*/ 4 h 205"/>
                  <a:gd name="T4" fmla="*/ 101 w 130"/>
                  <a:gd name="T5" fmla="*/ 0 h 205"/>
                  <a:gd name="T6" fmla="*/ 115 w 130"/>
                  <a:gd name="T7" fmla="*/ 14 h 205"/>
                  <a:gd name="T8" fmla="*/ 115 w 130"/>
                  <a:gd name="T9" fmla="*/ 133 h 205"/>
                  <a:gd name="T10" fmla="*/ 101 w 130"/>
                  <a:gd name="T11" fmla="*/ 148 h 205"/>
                  <a:gd name="T12" fmla="*/ 115 w 130"/>
                  <a:gd name="T13" fmla="*/ 162 h 205"/>
                  <a:gd name="T14" fmla="*/ 101 w 130"/>
                  <a:gd name="T15" fmla="*/ 162 h 205"/>
                  <a:gd name="T16" fmla="*/ 115 w 130"/>
                  <a:gd name="T17" fmla="*/ 173 h 205"/>
                  <a:gd name="T18" fmla="*/ 115 w 130"/>
                  <a:gd name="T19" fmla="*/ 191 h 205"/>
                  <a:gd name="T20" fmla="*/ 101 w 130"/>
                  <a:gd name="T21" fmla="*/ 205 h 205"/>
                  <a:gd name="T22" fmla="*/ 90 w 130"/>
                  <a:gd name="T23" fmla="*/ 4 h 205"/>
                  <a:gd name="T24" fmla="*/ 65 w 130"/>
                  <a:gd name="T25" fmla="*/ 14 h 205"/>
                  <a:gd name="T26" fmla="*/ 101 w 130"/>
                  <a:gd name="T27" fmla="*/ 0 h 205"/>
                  <a:gd name="T28" fmla="*/ 90 w 130"/>
                  <a:gd name="T29" fmla="*/ 0 h 205"/>
                  <a:gd name="T30" fmla="*/ 101 w 130"/>
                  <a:gd name="T31" fmla="*/ 205 h 205"/>
                  <a:gd name="T32" fmla="*/ 90 w 130"/>
                  <a:gd name="T33" fmla="*/ 191 h 205"/>
                  <a:gd name="T34" fmla="*/ 101 w 130"/>
                  <a:gd name="T35" fmla="*/ 173 h 205"/>
                  <a:gd name="T36" fmla="*/ 90 w 130"/>
                  <a:gd name="T37" fmla="*/ 162 h 205"/>
                  <a:gd name="T38" fmla="*/ 101 w 130"/>
                  <a:gd name="T39" fmla="*/ 148 h 205"/>
                  <a:gd name="T40" fmla="*/ 65 w 130"/>
                  <a:gd name="T41" fmla="*/ 133 h 205"/>
                  <a:gd name="T42" fmla="*/ 76 w 130"/>
                  <a:gd name="T43" fmla="*/ 148 h 205"/>
                  <a:gd name="T44" fmla="*/ 76 w 130"/>
                  <a:gd name="T45" fmla="*/ 162 h 205"/>
                  <a:gd name="T46" fmla="*/ 65 w 130"/>
                  <a:gd name="T47" fmla="*/ 173 h 205"/>
                  <a:gd name="T48" fmla="*/ 76 w 130"/>
                  <a:gd name="T49" fmla="*/ 191 h 205"/>
                  <a:gd name="T50" fmla="*/ 65 w 130"/>
                  <a:gd name="T51" fmla="*/ 191 h 205"/>
                  <a:gd name="T52" fmla="*/ 65 w 130"/>
                  <a:gd name="T53" fmla="*/ 4 h 205"/>
                  <a:gd name="T54" fmla="*/ 25 w 130"/>
                  <a:gd name="T55" fmla="*/ 14 h 205"/>
                  <a:gd name="T56" fmla="*/ 65 w 130"/>
                  <a:gd name="T57" fmla="*/ 4 h 205"/>
                  <a:gd name="T58" fmla="*/ 25 w 130"/>
                  <a:gd name="T59" fmla="*/ 205 h 205"/>
                  <a:gd name="T60" fmla="*/ 65 w 130"/>
                  <a:gd name="T61" fmla="*/ 191 h 205"/>
                  <a:gd name="T62" fmla="*/ 50 w 130"/>
                  <a:gd name="T63" fmla="*/ 173 h 205"/>
                  <a:gd name="T64" fmla="*/ 65 w 130"/>
                  <a:gd name="T65" fmla="*/ 162 h 205"/>
                  <a:gd name="T66" fmla="*/ 50 w 130"/>
                  <a:gd name="T67" fmla="*/ 148 h 205"/>
                  <a:gd name="T68" fmla="*/ 65 w 130"/>
                  <a:gd name="T69" fmla="*/ 133 h 205"/>
                  <a:gd name="T70" fmla="*/ 25 w 130"/>
                  <a:gd name="T71" fmla="*/ 148 h 205"/>
                  <a:gd name="T72" fmla="*/ 40 w 130"/>
                  <a:gd name="T73" fmla="*/ 162 h 205"/>
                  <a:gd name="T74" fmla="*/ 25 w 130"/>
                  <a:gd name="T75" fmla="*/ 162 h 205"/>
                  <a:gd name="T76" fmla="*/ 40 w 130"/>
                  <a:gd name="T77" fmla="*/ 173 h 205"/>
                  <a:gd name="T78" fmla="*/ 40 w 130"/>
                  <a:gd name="T79" fmla="*/ 191 h 205"/>
                  <a:gd name="T80" fmla="*/ 25 w 130"/>
                  <a:gd name="T81" fmla="*/ 205 h 205"/>
                  <a:gd name="T82" fmla="*/ 0 w 130"/>
                  <a:gd name="T83" fmla="*/ 4 h 205"/>
                  <a:gd name="T84" fmla="*/ 25 w 130"/>
                  <a:gd name="T85" fmla="*/ 205 h 205"/>
                  <a:gd name="T86" fmla="*/ 14 w 130"/>
                  <a:gd name="T87" fmla="*/ 191 h 205"/>
                  <a:gd name="T88" fmla="*/ 25 w 130"/>
                  <a:gd name="T89" fmla="*/ 173 h 205"/>
                  <a:gd name="T90" fmla="*/ 14 w 130"/>
                  <a:gd name="T91" fmla="*/ 162 h 205"/>
                  <a:gd name="T92" fmla="*/ 25 w 130"/>
                  <a:gd name="T93" fmla="*/ 148 h 205"/>
                  <a:gd name="T94" fmla="*/ 14 w 130"/>
                  <a:gd name="T95" fmla="*/ 133 h 205"/>
                  <a:gd name="T96" fmla="*/ 25 w 130"/>
                  <a:gd name="T97" fmla="*/ 1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205">
                    <a:moveTo>
                      <a:pt x="101" y="205"/>
                    </a:moveTo>
                    <a:lnTo>
                      <a:pt x="130" y="205"/>
                    </a:lnTo>
                    <a:lnTo>
                      <a:pt x="130" y="4"/>
                    </a:lnTo>
                    <a:lnTo>
                      <a:pt x="115" y="4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101" y="14"/>
                    </a:lnTo>
                    <a:lnTo>
                      <a:pt x="115" y="14"/>
                    </a:lnTo>
                    <a:lnTo>
                      <a:pt x="115" y="133"/>
                    </a:lnTo>
                    <a:lnTo>
                      <a:pt x="115" y="133"/>
                    </a:lnTo>
                    <a:lnTo>
                      <a:pt x="101" y="133"/>
                    </a:lnTo>
                    <a:lnTo>
                      <a:pt x="101" y="148"/>
                    </a:lnTo>
                    <a:lnTo>
                      <a:pt x="115" y="148"/>
                    </a:lnTo>
                    <a:lnTo>
                      <a:pt x="115" y="162"/>
                    </a:lnTo>
                    <a:lnTo>
                      <a:pt x="115" y="162"/>
                    </a:lnTo>
                    <a:lnTo>
                      <a:pt x="101" y="162"/>
                    </a:lnTo>
                    <a:lnTo>
                      <a:pt x="101" y="173"/>
                    </a:lnTo>
                    <a:lnTo>
                      <a:pt x="115" y="173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01" y="191"/>
                    </a:lnTo>
                    <a:lnTo>
                      <a:pt x="101" y="205"/>
                    </a:lnTo>
                    <a:close/>
                    <a:moveTo>
                      <a:pt x="90" y="0"/>
                    </a:moveTo>
                    <a:lnTo>
                      <a:pt x="90" y="4"/>
                    </a:lnTo>
                    <a:lnTo>
                      <a:pt x="65" y="4"/>
                    </a:lnTo>
                    <a:lnTo>
                      <a:pt x="65" y="14"/>
                    </a:lnTo>
                    <a:lnTo>
                      <a:pt x="101" y="14"/>
                    </a:lnTo>
                    <a:lnTo>
                      <a:pt x="101" y="0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  <a:moveTo>
                      <a:pt x="65" y="205"/>
                    </a:moveTo>
                    <a:lnTo>
                      <a:pt x="101" y="205"/>
                    </a:lnTo>
                    <a:lnTo>
                      <a:pt x="101" y="191"/>
                    </a:lnTo>
                    <a:lnTo>
                      <a:pt x="90" y="191"/>
                    </a:lnTo>
                    <a:lnTo>
                      <a:pt x="90" y="173"/>
                    </a:lnTo>
                    <a:lnTo>
                      <a:pt x="101" y="173"/>
                    </a:lnTo>
                    <a:lnTo>
                      <a:pt x="101" y="162"/>
                    </a:lnTo>
                    <a:lnTo>
                      <a:pt x="90" y="162"/>
                    </a:lnTo>
                    <a:lnTo>
                      <a:pt x="90" y="148"/>
                    </a:lnTo>
                    <a:lnTo>
                      <a:pt x="101" y="148"/>
                    </a:lnTo>
                    <a:lnTo>
                      <a:pt x="101" y="133"/>
                    </a:lnTo>
                    <a:lnTo>
                      <a:pt x="65" y="133"/>
                    </a:lnTo>
                    <a:lnTo>
                      <a:pt x="65" y="148"/>
                    </a:lnTo>
                    <a:lnTo>
                      <a:pt x="76" y="148"/>
                    </a:lnTo>
                    <a:lnTo>
                      <a:pt x="76" y="162"/>
                    </a:lnTo>
                    <a:lnTo>
                      <a:pt x="76" y="162"/>
                    </a:lnTo>
                    <a:lnTo>
                      <a:pt x="65" y="162"/>
                    </a:lnTo>
                    <a:lnTo>
                      <a:pt x="65" y="173"/>
                    </a:lnTo>
                    <a:lnTo>
                      <a:pt x="76" y="173"/>
                    </a:lnTo>
                    <a:lnTo>
                      <a:pt x="76" y="191"/>
                    </a:lnTo>
                    <a:lnTo>
                      <a:pt x="76" y="191"/>
                    </a:lnTo>
                    <a:lnTo>
                      <a:pt x="65" y="191"/>
                    </a:lnTo>
                    <a:lnTo>
                      <a:pt x="65" y="205"/>
                    </a:lnTo>
                    <a:close/>
                    <a:moveTo>
                      <a:pt x="65" y="4"/>
                    </a:moveTo>
                    <a:lnTo>
                      <a:pt x="25" y="4"/>
                    </a:lnTo>
                    <a:lnTo>
                      <a:pt x="25" y="14"/>
                    </a:lnTo>
                    <a:lnTo>
                      <a:pt x="65" y="14"/>
                    </a:lnTo>
                    <a:lnTo>
                      <a:pt x="65" y="4"/>
                    </a:lnTo>
                    <a:lnTo>
                      <a:pt x="65" y="4"/>
                    </a:lnTo>
                    <a:close/>
                    <a:moveTo>
                      <a:pt x="25" y="205"/>
                    </a:moveTo>
                    <a:lnTo>
                      <a:pt x="65" y="205"/>
                    </a:lnTo>
                    <a:lnTo>
                      <a:pt x="65" y="191"/>
                    </a:lnTo>
                    <a:lnTo>
                      <a:pt x="50" y="191"/>
                    </a:lnTo>
                    <a:lnTo>
                      <a:pt x="50" y="173"/>
                    </a:lnTo>
                    <a:lnTo>
                      <a:pt x="65" y="173"/>
                    </a:lnTo>
                    <a:lnTo>
                      <a:pt x="65" y="162"/>
                    </a:lnTo>
                    <a:lnTo>
                      <a:pt x="50" y="162"/>
                    </a:lnTo>
                    <a:lnTo>
                      <a:pt x="50" y="148"/>
                    </a:lnTo>
                    <a:lnTo>
                      <a:pt x="65" y="148"/>
                    </a:lnTo>
                    <a:lnTo>
                      <a:pt x="65" y="133"/>
                    </a:lnTo>
                    <a:lnTo>
                      <a:pt x="25" y="133"/>
                    </a:lnTo>
                    <a:lnTo>
                      <a:pt x="25" y="148"/>
                    </a:lnTo>
                    <a:lnTo>
                      <a:pt x="40" y="148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25" y="162"/>
                    </a:lnTo>
                    <a:lnTo>
                      <a:pt x="25" y="173"/>
                    </a:lnTo>
                    <a:lnTo>
                      <a:pt x="40" y="173"/>
                    </a:lnTo>
                    <a:lnTo>
                      <a:pt x="40" y="191"/>
                    </a:lnTo>
                    <a:lnTo>
                      <a:pt x="40" y="191"/>
                    </a:lnTo>
                    <a:lnTo>
                      <a:pt x="25" y="191"/>
                    </a:lnTo>
                    <a:lnTo>
                      <a:pt x="25" y="205"/>
                    </a:lnTo>
                    <a:close/>
                    <a:moveTo>
                      <a:pt x="25" y="4"/>
                    </a:moveTo>
                    <a:lnTo>
                      <a:pt x="0" y="4"/>
                    </a:lnTo>
                    <a:lnTo>
                      <a:pt x="0" y="205"/>
                    </a:lnTo>
                    <a:lnTo>
                      <a:pt x="25" y="205"/>
                    </a:lnTo>
                    <a:lnTo>
                      <a:pt x="25" y="191"/>
                    </a:lnTo>
                    <a:lnTo>
                      <a:pt x="14" y="191"/>
                    </a:lnTo>
                    <a:lnTo>
                      <a:pt x="14" y="173"/>
                    </a:lnTo>
                    <a:lnTo>
                      <a:pt x="25" y="173"/>
                    </a:lnTo>
                    <a:lnTo>
                      <a:pt x="25" y="162"/>
                    </a:lnTo>
                    <a:lnTo>
                      <a:pt x="14" y="162"/>
                    </a:lnTo>
                    <a:lnTo>
                      <a:pt x="14" y="148"/>
                    </a:lnTo>
                    <a:lnTo>
                      <a:pt x="25" y="148"/>
                    </a:lnTo>
                    <a:lnTo>
                      <a:pt x="25" y="133"/>
                    </a:lnTo>
                    <a:lnTo>
                      <a:pt x="14" y="133"/>
                    </a:lnTo>
                    <a:lnTo>
                      <a:pt x="14" y="14"/>
                    </a:lnTo>
                    <a:lnTo>
                      <a:pt x="25" y="1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Freeform: Shape 103"/>
              <p:cNvSpPr>
                <a:spLocks/>
              </p:cNvSpPr>
              <p:nvPr/>
            </p:nvSpPr>
            <p:spPr bwMode="auto">
              <a:xfrm>
                <a:off x="5708865" y="1497977"/>
                <a:ext cx="145824" cy="145824"/>
              </a:xfrm>
              <a:custGeom>
                <a:avLst/>
                <a:gdLst>
                  <a:gd name="T0" fmla="*/ 16 w 33"/>
                  <a:gd name="T1" fmla="*/ 31 h 33"/>
                  <a:gd name="T2" fmla="*/ 19 w 33"/>
                  <a:gd name="T3" fmla="*/ 31 h 33"/>
                  <a:gd name="T4" fmla="*/ 20 w 33"/>
                  <a:gd name="T5" fmla="*/ 33 h 33"/>
                  <a:gd name="T6" fmla="*/ 26 w 33"/>
                  <a:gd name="T7" fmla="*/ 31 h 33"/>
                  <a:gd name="T8" fmla="*/ 25 w 33"/>
                  <a:gd name="T9" fmla="*/ 29 h 33"/>
                  <a:gd name="T10" fmla="*/ 28 w 33"/>
                  <a:gd name="T11" fmla="*/ 25 h 33"/>
                  <a:gd name="T12" fmla="*/ 30 w 33"/>
                  <a:gd name="T13" fmla="*/ 26 h 33"/>
                  <a:gd name="T14" fmla="*/ 33 w 33"/>
                  <a:gd name="T15" fmla="*/ 20 h 33"/>
                  <a:gd name="T16" fmla="*/ 30 w 33"/>
                  <a:gd name="T17" fmla="*/ 19 h 33"/>
                  <a:gd name="T18" fmla="*/ 30 w 33"/>
                  <a:gd name="T19" fmla="*/ 14 h 33"/>
                  <a:gd name="T20" fmla="*/ 33 w 33"/>
                  <a:gd name="T21" fmla="*/ 13 h 33"/>
                  <a:gd name="T22" fmla="*/ 30 w 33"/>
                  <a:gd name="T23" fmla="*/ 8 h 33"/>
                  <a:gd name="T24" fmla="*/ 28 w 33"/>
                  <a:gd name="T25" fmla="*/ 9 h 33"/>
                  <a:gd name="T26" fmla="*/ 24 w 33"/>
                  <a:gd name="T27" fmla="*/ 5 h 33"/>
                  <a:gd name="T28" fmla="*/ 25 w 33"/>
                  <a:gd name="T29" fmla="*/ 3 h 33"/>
                  <a:gd name="T30" fmla="*/ 20 w 33"/>
                  <a:gd name="T31" fmla="*/ 0 h 33"/>
                  <a:gd name="T32" fmla="*/ 19 w 33"/>
                  <a:gd name="T33" fmla="*/ 3 h 33"/>
                  <a:gd name="T34" fmla="*/ 16 w 33"/>
                  <a:gd name="T35" fmla="*/ 3 h 33"/>
                  <a:gd name="T36" fmla="*/ 16 w 33"/>
                  <a:gd name="T37" fmla="*/ 7 h 33"/>
                  <a:gd name="T38" fmla="*/ 25 w 33"/>
                  <a:gd name="T39" fmla="*/ 13 h 33"/>
                  <a:gd name="T40" fmla="*/ 20 w 33"/>
                  <a:gd name="T41" fmla="*/ 26 h 33"/>
                  <a:gd name="T42" fmla="*/ 16 w 33"/>
                  <a:gd name="T43" fmla="*/ 26 h 33"/>
                  <a:gd name="T44" fmla="*/ 16 w 33"/>
                  <a:gd name="T45" fmla="*/ 26 h 33"/>
                  <a:gd name="T46" fmla="*/ 16 w 33"/>
                  <a:gd name="T47" fmla="*/ 31 h 33"/>
                  <a:gd name="T48" fmla="*/ 2 w 33"/>
                  <a:gd name="T49" fmla="*/ 20 h 33"/>
                  <a:gd name="T50" fmla="*/ 0 w 33"/>
                  <a:gd name="T51" fmla="*/ 21 h 33"/>
                  <a:gd name="T52" fmla="*/ 2 w 33"/>
                  <a:gd name="T53" fmla="*/ 26 h 33"/>
                  <a:gd name="T54" fmla="*/ 5 w 33"/>
                  <a:gd name="T55" fmla="*/ 25 h 33"/>
                  <a:gd name="T56" fmla="*/ 8 w 33"/>
                  <a:gd name="T57" fmla="*/ 29 h 33"/>
                  <a:gd name="T58" fmla="*/ 7 w 33"/>
                  <a:gd name="T59" fmla="*/ 31 h 33"/>
                  <a:gd name="T60" fmla="*/ 13 w 33"/>
                  <a:gd name="T61" fmla="*/ 33 h 33"/>
                  <a:gd name="T62" fmla="*/ 14 w 33"/>
                  <a:gd name="T63" fmla="*/ 31 h 33"/>
                  <a:gd name="T64" fmla="*/ 16 w 33"/>
                  <a:gd name="T65" fmla="*/ 31 h 33"/>
                  <a:gd name="T66" fmla="*/ 16 w 33"/>
                  <a:gd name="T67" fmla="*/ 26 h 33"/>
                  <a:gd name="T68" fmla="*/ 8 w 33"/>
                  <a:gd name="T69" fmla="*/ 21 h 33"/>
                  <a:gd name="T70" fmla="*/ 13 w 33"/>
                  <a:gd name="T71" fmla="*/ 8 h 33"/>
                  <a:gd name="T72" fmla="*/ 13 w 33"/>
                  <a:gd name="T73" fmla="*/ 8 h 33"/>
                  <a:gd name="T74" fmla="*/ 16 w 33"/>
                  <a:gd name="T75" fmla="*/ 7 h 33"/>
                  <a:gd name="T76" fmla="*/ 16 w 33"/>
                  <a:gd name="T77" fmla="*/ 7 h 33"/>
                  <a:gd name="T78" fmla="*/ 16 w 33"/>
                  <a:gd name="T79" fmla="*/ 3 h 33"/>
                  <a:gd name="T80" fmla="*/ 14 w 33"/>
                  <a:gd name="T81" fmla="*/ 3 h 33"/>
                  <a:gd name="T82" fmla="*/ 13 w 33"/>
                  <a:gd name="T83" fmla="*/ 1 h 33"/>
                  <a:gd name="T84" fmla="*/ 7 w 33"/>
                  <a:gd name="T85" fmla="*/ 3 h 33"/>
                  <a:gd name="T86" fmla="*/ 8 w 33"/>
                  <a:gd name="T87" fmla="*/ 5 h 33"/>
                  <a:gd name="T88" fmla="*/ 5 w 33"/>
                  <a:gd name="T89" fmla="*/ 9 h 33"/>
                  <a:gd name="T90" fmla="*/ 2 w 33"/>
                  <a:gd name="T91" fmla="*/ 8 h 33"/>
                  <a:gd name="T92" fmla="*/ 0 w 33"/>
                  <a:gd name="T93" fmla="*/ 14 h 33"/>
                  <a:gd name="T94" fmla="*/ 2 w 33"/>
                  <a:gd name="T95" fmla="*/ 15 h 33"/>
                  <a:gd name="T96" fmla="*/ 2 w 33"/>
                  <a:gd name="T97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3">
                    <a:moveTo>
                      <a:pt x="16" y="31"/>
                    </a:moveTo>
                    <a:cubicBezTo>
                      <a:pt x="17" y="31"/>
                      <a:pt x="18" y="31"/>
                      <a:pt x="19" y="31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7" y="26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8"/>
                      <a:pt x="31" y="16"/>
                      <a:pt x="30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7"/>
                      <a:pt x="26" y="6"/>
                      <a:pt x="24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0" y="7"/>
                      <a:pt x="24" y="10"/>
                      <a:pt x="25" y="13"/>
                    </a:cubicBezTo>
                    <a:cubicBezTo>
                      <a:pt x="27" y="18"/>
                      <a:pt x="25" y="24"/>
                      <a:pt x="20" y="26"/>
                    </a:cubicBezTo>
                    <a:cubicBezTo>
                      <a:pt x="19" y="26"/>
                      <a:pt x="18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lnTo>
                      <a:pt x="16" y="31"/>
                    </a:lnTo>
                    <a:close/>
                    <a:moveTo>
                      <a:pt x="2" y="2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7"/>
                      <a:pt x="7" y="28"/>
                      <a:pt x="8" y="29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9" y="24"/>
                      <a:pt x="8" y="21"/>
                    </a:cubicBezTo>
                    <a:cubicBezTo>
                      <a:pt x="5" y="16"/>
                      <a:pt x="8" y="10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5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8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Freeform: Shape 104"/>
              <p:cNvSpPr>
                <a:spLocks/>
              </p:cNvSpPr>
              <p:nvPr/>
            </p:nvSpPr>
            <p:spPr bwMode="auto">
              <a:xfrm>
                <a:off x="3876873" y="1241865"/>
                <a:ext cx="25734" cy="30635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7 h 7"/>
                  <a:gd name="T4" fmla="*/ 6 w 6"/>
                  <a:gd name="T5" fmla="*/ 0 h 7"/>
                  <a:gd name="T6" fmla="*/ 0 w 6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cubicBezTo>
                      <a:pt x="0" y="3"/>
                      <a:pt x="1" y="5"/>
                      <a:pt x="2" y="7"/>
                    </a:cubicBezTo>
                    <a:cubicBezTo>
                      <a:pt x="5" y="5"/>
                      <a:pt x="6" y="3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Freeform: Shape 105"/>
              <p:cNvSpPr>
                <a:spLocks/>
              </p:cNvSpPr>
              <p:nvPr/>
            </p:nvSpPr>
            <p:spPr bwMode="auto">
              <a:xfrm>
                <a:off x="3876873" y="1197751"/>
                <a:ext cx="25734" cy="34312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2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9" name="Freeform: Shape 106"/>
              <p:cNvSpPr>
                <a:spLocks/>
              </p:cNvSpPr>
              <p:nvPr/>
            </p:nvSpPr>
            <p:spPr bwMode="auto">
              <a:xfrm>
                <a:off x="3854816" y="1184271"/>
                <a:ext cx="25734" cy="47791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11 h 11"/>
                  <a:gd name="T4" fmla="*/ 3 w 6"/>
                  <a:gd name="T5" fmla="*/ 11 h 11"/>
                  <a:gd name="T6" fmla="*/ 6 w 6"/>
                  <a:gd name="T7" fmla="*/ 2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7"/>
                      <a:pt x="4" y="4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0" name="Freeform: Shape 107"/>
              <p:cNvSpPr>
                <a:spLocks/>
              </p:cNvSpPr>
              <p:nvPr/>
            </p:nvSpPr>
            <p:spPr bwMode="auto">
              <a:xfrm>
                <a:off x="3822955" y="1241865"/>
                <a:ext cx="26959" cy="44115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0 h 10"/>
                  <a:gd name="T4" fmla="*/ 3 w 6"/>
                  <a:gd name="T5" fmla="*/ 0 h 10"/>
                  <a:gd name="T6" fmla="*/ 0 w 6"/>
                  <a:gd name="T7" fmla="*/ 8 h 10"/>
                  <a:gd name="T8" fmla="*/ 6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3"/>
                      <a:pt x="2" y="6"/>
                      <a:pt x="0" y="8"/>
                    </a:cubicBezTo>
                    <a:cubicBezTo>
                      <a:pt x="2" y="9"/>
                      <a:pt x="4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1" name="Freeform: Shape 108"/>
              <p:cNvSpPr>
                <a:spLocks/>
              </p:cNvSpPr>
              <p:nvPr/>
            </p:nvSpPr>
            <p:spPr bwMode="auto">
              <a:xfrm>
                <a:off x="3822955" y="1184271"/>
                <a:ext cx="26959" cy="47791"/>
              </a:xfrm>
              <a:custGeom>
                <a:avLst/>
                <a:gdLst>
                  <a:gd name="T0" fmla="*/ 3 w 6"/>
                  <a:gd name="T1" fmla="*/ 11 h 11"/>
                  <a:gd name="T2" fmla="*/ 6 w 6"/>
                  <a:gd name="T3" fmla="*/ 11 h 11"/>
                  <a:gd name="T4" fmla="*/ 6 w 6"/>
                  <a:gd name="T5" fmla="*/ 0 h 11"/>
                  <a:gd name="T6" fmla="*/ 0 w 6"/>
                  <a:gd name="T7" fmla="*/ 2 h 11"/>
                  <a:gd name="T8" fmla="*/ 3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2" y="4"/>
                      <a:pt x="3" y="7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2" name="Freeform: Shape 109"/>
              <p:cNvSpPr>
                <a:spLocks/>
              </p:cNvSpPr>
              <p:nvPr/>
            </p:nvSpPr>
            <p:spPr bwMode="auto">
              <a:xfrm>
                <a:off x="3800898" y="1241865"/>
                <a:ext cx="26959" cy="30635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0 h 7"/>
                  <a:gd name="T4" fmla="*/ 0 w 6"/>
                  <a:gd name="T5" fmla="*/ 0 h 7"/>
                  <a:gd name="T6" fmla="*/ 4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5" y="5"/>
                      <a:pt x="6" y="3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1" y="5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10"/>
              <p:cNvSpPr>
                <a:spLocks/>
              </p:cNvSpPr>
              <p:nvPr/>
            </p:nvSpPr>
            <p:spPr bwMode="auto">
              <a:xfrm>
                <a:off x="3800898" y="1197751"/>
                <a:ext cx="26959" cy="34312"/>
              </a:xfrm>
              <a:custGeom>
                <a:avLst/>
                <a:gdLst>
                  <a:gd name="T0" fmla="*/ 4 w 6"/>
                  <a:gd name="T1" fmla="*/ 0 h 8"/>
                  <a:gd name="T2" fmla="*/ 0 w 6"/>
                  <a:gd name="T3" fmla="*/ 8 h 8"/>
                  <a:gd name="T4" fmla="*/ 6 w 6"/>
                  <a:gd name="T5" fmla="*/ 8 h 8"/>
                  <a:gd name="T6" fmla="*/ 4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1" y="2"/>
                      <a:pt x="0" y="5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4" name="Freeform: Shape 111"/>
              <p:cNvSpPr>
                <a:spLocks/>
              </p:cNvSpPr>
              <p:nvPr/>
            </p:nvSpPr>
            <p:spPr bwMode="auto">
              <a:xfrm>
                <a:off x="3854816" y="1241865"/>
                <a:ext cx="25734" cy="44115"/>
              </a:xfrm>
              <a:custGeom>
                <a:avLst/>
                <a:gdLst>
                  <a:gd name="T0" fmla="*/ 0 w 6"/>
                  <a:gd name="T1" fmla="*/ 10 h 10"/>
                  <a:gd name="T2" fmla="*/ 6 w 6"/>
                  <a:gd name="T3" fmla="*/ 8 h 10"/>
                  <a:gd name="T4" fmla="*/ 3 w 6"/>
                  <a:gd name="T5" fmla="*/ 0 h 10"/>
                  <a:gd name="T6" fmla="*/ 0 w 6"/>
                  <a:gd name="T7" fmla="*/ 0 h 10"/>
                  <a:gd name="T8" fmla="*/ 0 w 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cubicBezTo>
                      <a:pt x="2" y="10"/>
                      <a:pt x="4" y="9"/>
                      <a:pt x="6" y="8"/>
                    </a:cubicBezTo>
                    <a:cubicBezTo>
                      <a:pt x="4" y="6"/>
                      <a:pt x="3" y="3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5" name="Freeform: Shape 112"/>
              <p:cNvSpPr>
                <a:spLocks/>
              </p:cNvSpPr>
              <p:nvPr/>
            </p:nvSpPr>
            <p:spPr bwMode="auto">
              <a:xfrm>
                <a:off x="4543498" y="972275"/>
                <a:ext cx="115189" cy="110287"/>
              </a:xfrm>
              <a:custGeom>
                <a:avLst/>
                <a:gdLst>
                  <a:gd name="T0" fmla="*/ 26 w 26"/>
                  <a:gd name="T1" fmla="*/ 10 h 25"/>
                  <a:gd name="T2" fmla="*/ 21 w 26"/>
                  <a:gd name="T3" fmla="*/ 12 h 25"/>
                  <a:gd name="T4" fmla="*/ 19 w 26"/>
                  <a:gd name="T5" fmla="*/ 12 h 25"/>
                  <a:gd name="T6" fmla="*/ 18 w 26"/>
                  <a:gd name="T7" fmla="*/ 9 h 25"/>
                  <a:gd name="T8" fmla="*/ 19 w 26"/>
                  <a:gd name="T9" fmla="*/ 8 h 25"/>
                  <a:gd name="T10" fmla="*/ 24 w 26"/>
                  <a:gd name="T11" fmla="*/ 6 h 25"/>
                  <a:gd name="T12" fmla="*/ 22 w 26"/>
                  <a:gd name="T13" fmla="*/ 3 h 25"/>
                  <a:gd name="T14" fmla="*/ 19 w 26"/>
                  <a:gd name="T15" fmla="*/ 2 h 25"/>
                  <a:gd name="T16" fmla="*/ 18 w 26"/>
                  <a:gd name="T17" fmla="*/ 6 h 25"/>
                  <a:gd name="T18" fmla="*/ 16 w 26"/>
                  <a:gd name="T19" fmla="*/ 9 h 25"/>
                  <a:gd name="T20" fmla="*/ 16 w 26"/>
                  <a:gd name="T21" fmla="*/ 5 h 25"/>
                  <a:gd name="T22" fmla="*/ 14 w 26"/>
                  <a:gd name="T23" fmla="*/ 4 h 25"/>
                  <a:gd name="T24" fmla="*/ 14 w 26"/>
                  <a:gd name="T25" fmla="*/ 2 h 25"/>
                  <a:gd name="T26" fmla="*/ 13 w 26"/>
                  <a:gd name="T27" fmla="*/ 2 h 25"/>
                  <a:gd name="T28" fmla="*/ 13 w 26"/>
                  <a:gd name="T29" fmla="*/ 4 h 25"/>
                  <a:gd name="T30" fmla="*/ 11 w 26"/>
                  <a:gd name="T31" fmla="*/ 5 h 25"/>
                  <a:gd name="T32" fmla="*/ 11 w 26"/>
                  <a:gd name="T33" fmla="*/ 9 h 25"/>
                  <a:gd name="T34" fmla="*/ 9 w 26"/>
                  <a:gd name="T35" fmla="*/ 6 h 25"/>
                  <a:gd name="T36" fmla="*/ 8 w 26"/>
                  <a:gd name="T37" fmla="*/ 2 h 25"/>
                  <a:gd name="T38" fmla="*/ 5 w 26"/>
                  <a:gd name="T39" fmla="*/ 3 h 25"/>
                  <a:gd name="T40" fmla="*/ 2 w 26"/>
                  <a:gd name="T41" fmla="*/ 6 h 25"/>
                  <a:gd name="T42" fmla="*/ 8 w 26"/>
                  <a:gd name="T43" fmla="*/ 8 h 25"/>
                  <a:gd name="T44" fmla="*/ 9 w 26"/>
                  <a:gd name="T45" fmla="*/ 9 h 25"/>
                  <a:gd name="T46" fmla="*/ 8 w 26"/>
                  <a:gd name="T47" fmla="*/ 12 h 25"/>
                  <a:gd name="T48" fmla="*/ 6 w 26"/>
                  <a:gd name="T49" fmla="*/ 12 h 25"/>
                  <a:gd name="T50" fmla="*/ 1 w 26"/>
                  <a:gd name="T51" fmla="*/ 10 h 25"/>
                  <a:gd name="T52" fmla="*/ 0 w 26"/>
                  <a:gd name="T53" fmla="*/ 13 h 25"/>
                  <a:gd name="T54" fmla="*/ 2 w 26"/>
                  <a:gd name="T55" fmla="*/ 17 h 25"/>
                  <a:gd name="T56" fmla="*/ 5 w 26"/>
                  <a:gd name="T57" fmla="*/ 14 h 25"/>
                  <a:gd name="T58" fmla="*/ 9 w 26"/>
                  <a:gd name="T59" fmla="*/ 13 h 25"/>
                  <a:gd name="T60" fmla="*/ 6 w 26"/>
                  <a:gd name="T61" fmla="*/ 16 h 25"/>
                  <a:gd name="T62" fmla="*/ 7 w 26"/>
                  <a:gd name="T63" fmla="*/ 18 h 25"/>
                  <a:gd name="T64" fmla="*/ 6 w 26"/>
                  <a:gd name="T65" fmla="*/ 19 h 25"/>
                  <a:gd name="T66" fmla="*/ 7 w 26"/>
                  <a:gd name="T67" fmla="*/ 20 h 25"/>
                  <a:gd name="T68" fmla="*/ 8 w 26"/>
                  <a:gd name="T69" fmla="*/ 19 h 25"/>
                  <a:gd name="T70" fmla="*/ 10 w 26"/>
                  <a:gd name="T71" fmla="*/ 19 h 25"/>
                  <a:gd name="T72" fmla="*/ 13 w 26"/>
                  <a:gd name="T73" fmla="*/ 16 h 25"/>
                  <a:gd name="T74" fmla="*/ 12 w 26"/>
                  <a:gd name="T75" fmla="*/ 21 h 25"/>
                  <a:gd name="T76" fmla="*/ 9 w 26"/>
                  <a:gd name="T77" fmla="*/ 24 h 25"/>
                  <a:gd name="T78" fmla="*/ 13 w 26"/>
                  <a:gd name="T79" fmla="*/ 25 h 25"/>
                  <a:gd name="T80" fmla="*/ 16 w 26"/>
                  <a:gd name="T81" fmla="*/ 25 h 25"/>
                  <a:gd name="T82" fmla="*/ 14 w 26"/>
                  <a:gd name="T83" fmla="*/ 20 h 25"/>
                  <a:gd name="T84" fmla="*/ 14 w 26"/>
                  <a:gd name="T85" fmla="*/ 18 h 25"/>
                  <a:gd name="T86" fmla="*/ 17 w 26"/>
                  <a:gd name="T87" fmla="*/ 17 h 25"/>
                  <a:gd name="T88" fmla="*/ 18 w 26"/>
                  <a:gd name="T89" fmla="*/ 18 h 25"/>
                  <a:gd name="T90" fmla="*/ 20 w 26"/>
                  <a:gd name="T91" fmla="*/ 24 h 25"/>
                  <a:gd name="T92" fmla="*/ 23 w 26"/>
                  <a:gd name="T93" fmla="*/ 21 h 25"/>
                  <a:gd name="T94" fmla="*/ 24 w 26"/>
                  <a:gd name="T95" fmla="*/ 18 h 25"/>
                  <a:gd name="T96" fmla="*/ 20 w 26"/>
                  <a:gd name="T97" fmla="*/ 17 h 25"/>
                  <a:gd name="T98" fmla="*/ 17 w 26"/>
                  <a:gd name="T99" fmla="*/ 15 h 25"/>
                  <a:gd name="T100" fmla="*/ 20 w 26"/>
                  <a:gd name="T101" fmla="*/ 15 h 25"/>
                  <a:gd name="T102" fmla="*/ 22 w 26"/>
                  <a:gd name="T103" fmla="*/ 13 h 25"/>
                  <a:gd name="T104" fmla="*/ 24 w 26"/>
                  <a:gd name="T10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10" y="14"/>
                      <a:pt x="10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6" y="13"/>
                      <a:pt x="26" y="13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3"/>
              <p:cNvSpPr>
                <a:spLocks/>
              </p:cNvSpPr>
              <p:nvPr/>
            </p:nvSpPr>
            <p:spPr bwMode="auto">
              <a:xfrm>
                <a:off x="3015408" y="2124163"/>
                <a:ext cx="220574" cy="164205"/>
              </a:xfrm>
              <a:custGeom>
                <a:avLst/>
                <a:gdLst>
                  <a:gd name="T0" fmla="*/ 25 w 50"/>
                  <a:gd name="T1" fmla="*/ 0 h 37"/>
                  <a:gd name="T2" fmla="*/ 0 w 50"/>
                  <a:gd name="T3" fmla="*/ 25 h 37"/>
                  <a:gd name="T4" fmla="*/ 3 w 50"/>
                  <a:gd name="T5" fmla="*/ 37 h 37"/>
                  <a:gd name="T6" fmla="*/ 3 w 50"/>
                  <a:gd name="T7" fmla="*/ 30 h 37"/>
                  <a:gd name="T8" fmla="*/ 4 w 50"/>
                  <a:gd name="T9" fmla="*/ 27 h 37"/>
                  <a:gd name="T10" fmla="*/ 4 w 50"/>
                  <a:gd name="T11" fmla="*/ 25 h 37"/>
                  <a:gd name="T12" fmla="*/ 25 w 50"/>
                  <a:gd name="T13" fmla="*/ 4 h 37"/>
                  <a:gd name="T14" fmla="*/ 46 w 50"/>
                  <a:gd name="T15" fmla="*/ 25 h 37"/>
                  <a:gd name="T16" fmla="*/ 46 w 50"/>
                  <a:gd name="T17" fmla="*/ 27 h 37"/>
                  <a:gd name="T18" fmla="*/ 47 w 50"/>
                  <a:gd name="T19" fmla="*/ 30 h 37"/>
                  <a:gd name="T20" fmla="*/ 47 w 50"/>
                  <a:gd name="T21" fmla="*/ 37 h 37"/>
                  <a:gd name="T22" fmla="*/ 50 w 50"/>
                  <a:gd name="T23" fmla="*/ 25 h 37"/>
                  <a:gd name="T24" fmla="*/ 25 w 5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37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29"/>
                      <a:pt x="1" y="33"/>
                      <a:pt x="3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29"/>
                      <a:pt x="3" y="28"/>
                      <a:pt x="4" y="27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5"/>
                    </a:cubicBezTo>
                    <a:cubicBezTo>
                      <a:pt x="46" y="26"/>
                      <a:pt x="46" y="27"/>
                      <a:pt x="46" y="27"/>
                    </a:cubicBezTo>
                    <a:cubicBezTo>
                      <a:pt x="46" y="28"/>
                      <a:pt x="47" y="29"/>
                      <a:pt x="47" y="3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4"/>
                      <a:pt x="50" y="29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7" name="Freeform: Shape 114"/>
              <p:cNvSpPr>
                <a:spLocks/>
              </p:cNvSpPr>
              <p:nvPr/>
            </p:nvSpPr>
            <p:spPr bwMode="auto">
              <a:xfrm>
                <a:off x="3032564" y="2234450"/>
                <a:ext cx="49017" cy="89455"/>
              </a:xfrm>
              <a:custGeom>
                <a:avLst/>
                <a:gdLst>
                  <a:gd name="T0" fmla="*/ 1 w 11"/>
                  <a:gd name="T1" fmla="*/ 4 h 20"/>
                  <a:gd name="T2" fmla="*/ 0 w 11"/>
                  <a:gd name="T3" fmla="*/ 5 h 20"/>
                  <a:gd name="T4" fmla="*/ 0 w 11"/>
                  <a:gd name="T5" fmla="*/ 12 h 20"/>
                  <a:gd name="T6" fmla="*/ 0 w 11"/>
                  <a:gd name="T7" fmla="*/ 15 h 20"/>
                  <a:gd name="T8" fmla="*/ 8 w 11"/>
                  <a:gd name="T9" fmla="*/ 20 h 20"/>
                  <a:gd name="T10" fmla="*/ 11 w 11"/>
                  <a:gd name="T11" fmla="*/ 20 h 20"/>
                  <a:gd name="T12" fmla="*/ 11 w 11"/>
                  <a:gd name="T13" fmla="*/ 0 h 20"/>
                  <a:gd name="T14" fmla="*/ 8 w 11"/>
                  <a:gd name="T15" fmla="*/ 0 h 20"/>
                  <a:gd name="T16" fmla="*/ 1 w 11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4" y="20"/>
                      <a:pt x="8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8" name="Freeform: Shape 115"/>
              <p:cNvSpPr>
                <a:spLocks/>
              </p:cNvSpPr>
              <p:nvPr/>
            </p:nvSpPr>
            <p:spPr bwMode="auto">
              <a:xfrm>
                <a:off x="3166134" y="2234450"/>
                <a:ext cx="47791" cy="89455"/>
              </a:xfrm>
              <a:custGeom>
                <a:avLst/>
                <a:gdLst>
                  <a:gd name="T0" fmla="*/ 11 w 11"/>
                  <a:gd name="T1" fmla="*/ 15 h 20"/>
                  <a:gd name="T2" fmla="*/ 11 w 11"/>
                  <a:gd name="T3" fmla="*/ 12 h 20"/>
                  <a:gd name="T4" fmla="*/ 11 w 11"/>
                  <a:gd name="T5" fmla="*/ 5 h 20"/>
                  <a:gd name="T6" fmla="*/ 11 w 11"/>
                  <a:gd name="T7" fmla="*/ 5 h 20"/>
                  <a:gd name="T8" fmla="*/ 4 w 11"/>
                  <a:gd name="T9" fmla="*/ 0 h 20"/>
                  <a:gd name="T10" fmla="*/ 0 w 11"/>
                  <a:gd name="T11" fmla="*/ 0 h 20"/>
                  <a:gd name="T12" fmla="*/ 0 w 11"/>
                  <a:gd name="T13" fmla="*/ 20 h 20"/>
                  <a:gd name="T14" fmla="*/ 4 w 11"/>
                  <a:gd name="T15" fmla="*/ 20 h 20"/>
                  <a:gd name="T16" fmla="*/ 11 w 11"/>
                  <a:gd name="T17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0">
                    <a:moveTo>
                      <a:pt x="11" y="15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7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11" y="18"/>
                      <a:pt x="1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9" name="Freeform: Shape 116"/>
              <p:cNvSpPr>
                <a:spLocks/>
              </p:cNvSpPr>
              <p:nvPr/>
            </p:nvSpPr>
            <p:spPr bwMode="auto">
              <a:xfrm>
                <a:off x="3712668" y="3687789"/>
                <a:ext cx="177685" cy="164205"/>
              </a:xfrm>
              <a:custGeom>
                <a:avLst/>
                <a:gdLst>
                  <a:gd name="T0" fmla="*/ 32 w 40"/>
                  <a:gd name="T1" fmla="*/ 16 h 37"/>
                  <a:gd name="T2" fmla="*/ 31 w 40"/>
                  <a:gd name="T3" fmla="*/ 13 h 37"/>
                  <a:gd name="T4" fmla="*/ 25 w 40"/>
                  <a:gd name="T5" fmla="*/ 14 h 37"/>
                  <a:gd name="T6" fmla="*/ 25 w 40"/>
                  <a:gd name="T7" fmla="*/ 9 h 37"/>
                  <a:gd name="T8" fmla="*/ 21 w 40"/>
                  <a:gd name="T9" fmla="*/ 11 h 37"/>
                  <a:gd name="T10" fmla="*/ 19 w 40"/>
                  <a:gd name="T11" fmla="*/ 5 h 37"/>
                  <a:gd name="T12" fmla="*/ 16 w 40"/>
                  <a:gd name="T13" fmla="*/ 6 h 37"/>
                  <a:gd name="T14" fmla="*/ 17 w 40"/>
                  <a:gd name="T15" fmla="*/ 12 h 37"/>
                  <a:gd name="T16" fmla="*/ 13 w 40"/>
                  <a:gd name="T17" fmla="*/ 6 h 37"/>
                  <a:gd name="T18" fmla="*/ 12 w 40"/>
                  <a:gd name="T19" fmla="*/ 0 h 37"/>
                  <a:gd name="T20" fmla="*/ 7 w 40"/>
                  <a:gd name="T21" fmla="*/ 2 h 37"/>
                  <a:gd name="T22" fmla="*/ 3 w 40"/>
                  <a:gd name="T23" fmla="*/ 7 h 37"/>
                  <a:gd name="T24" fmla="*/ 11 w 40"/>
                  <a:gd name="T25" fmla="*/ 10 h 37"/>
                  <a:gd name="T26" fmla="*/ 14 w 40"/>
                  <a:gd name="T27" fmla="*/ 12 h 37"/>
                  <a:gd name="T28" fmla="*/ 12 w 40"/>
                  <a:gd name="T29" fmla="*/ 16 h 37"/>
                  <a:gd name="T30" fmla="*/ 9 w 40"/>
                  <a:gd name="T31" fmla="*/ 16 h 37"/>
                  <a:gd name="T32" fmla="*/ 1 w 40"/>
                  <a:gd name="T33" fmla="*/ 12 h 37"/>
                  <a:gd name="T34" fmla="*/ 0 w 40"/>
                  <a:gd name="T35" fmla="*/ 18 h 37"/>
                  <a:gd name="T36" fmla="*/ 2 w 40"/>
                  <a:gd name="T37" fmla="*/ 23 h 37"/>
                  <a:gd name="T38" fmla="*/ 7 w 40"/>
                  <a:gd name="T39" fmla="*/ 19 h 37"/>
                  <a:gd name="T40" fmla="*/ 14 w 40"/>
                  <a:gd name="T41" fmla="*/ 18 h 37"/>
                  <a:gd name="T42" fmla="*/ 9 w 40"/>
                  <a:gd name="T43" fmla="*/ 22 h 37"/>
                  <a:gd name="T44" fmla="*/ 10 w 40"/>
                  <a:gd name="T45" fmla="*/ 25 h 37"/>
                  <a:gd name="T46" fmla="*/ 8 w 40"/>
                  <a:gd name="T47" fmla="*/ 27 h 37"/>
                  <a:gd name="T48" fmla="*/ 10 w 40"/>
                  <a:gd name="T49" fmla="*/ 29 h 37"/>
                  <a:gd name="T50" fmla="*/ 12 w 40"/>
                  <a:gd name="T51" fmla="*/ 27 h 37"/>
                  <a:gd name="T52" fmla="*/ 15 w 40"/>
                  <a:gd name="T53" fmla="*/ 28 h 37"/>
                  <a:gd name="T54" fmla="*/ 19 w 40"/>
                  <a:gd name="T55" fmla="*/ 23 h 37"/>
                  <a:gd name="T56" fmla="*/ 18 w 40"/>
                  <a:gd name="T57" fmla="*/ 30 h 37"/>
                  <a:gd name="T58" fmla="*/ 14 w 40"/>
                  <a:gd name="T59" fmla="*/ 35 h 37"/>
                  <a:gd name="T60" fmla="*/ 19 w 40"/>
                  <a:gd name="T61" fmla="*/ 37 h 37"/>
                  <a:gd name="T62" fmla="*/ 25 w 40"/>
                  <a:gd name="T63" fmla="*/ 36 h 37"/>
                  <a:gd name="T64" fmla="*/ 21 w 40"/>
                  <a:gd name="T65" fmla="*/ 28 h 37"/>
                  <a:gd name="T66" fmla="*/ 21 w 40"/>
                  <a:gd name="T67" fmla="*/ 25 h 37"/>
                  <a:gd name="T68" fmla="*/ 25 w 40"/>
                  <a:gd name="T69" fmla="*/ 24 h 37"/>
                  <a:gd name="T70" fmla="*/ 27 w 40"/>
                  <a:gd name="T71" fmla="*/ 26 h 37"/>
                  <a:gd name="T72" fmla="*/ 31 w 40"/>
                  <a:gd name="T73" fmla="*/ 34 h 37"/>
                  <a:gd name="T74" fmla="*/ 35 w 40"/>
                  <a:gd name="T75" fmla="*/ 30 h 37"/>
                  <a:gd name="T76" fmla="*/ 37 w 40"/>
                  <a:gd name="T77" fmla="*/ 25 h 37"/>
                  <a:gd name="T78" fmla="*/ 31 w 40"/>
                  <a:gd name="T79" fmla="*/ 24 h 37"/>
                  <a:gd name="T80" fmla="*/ 25 w 40"/>
                  <a:gd name="T81" fmla="*/ 21 h 37"/>
                  <a:gd name="T82" fmla="*/ 31 w 40"/>
                  <a:gd name="T83" fmla="*/ 21 h 37"/>
                  <a:gd name="T84" fmla="*/ 33 w 40"/>
                  <a:gd name="T85" fmla="*/ 18 h 37"/>
                  <a:gd name="T86" fmla="*/ 36 w 40"/>
                  <a:gd name="T8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37">
                    <a:moveTo>
                      <a:pt x="34" y="1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1"/>
                      <a:pt x="27" y="10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5"/>
                      <a:pt x="1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5" y="20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3"/>
                      <a:pt x="24" y="2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7"/>
                      <a:pt x="36" y="16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0" name="Freeform: Shape 117"/>
              <p:cNvSpPr>
                <a:spLocks/>
              </p:cNvSpPr>
              <p:nvPr/>
            </p:nvSpPr>
            <p:spPr bwMode="auto">
              <a:xfrm>
                <a:off x="3329114" y="1475919"/>
                <a:ext cx="115189" cy="113963"/>
              </a:xfrm>
              <a:custGeom>
                <a:avLst/>
                <a:gdLst>
                  <a:gd name="T0" fmla="*/ 25 w 26"/>
                  <a:gd name="T1" fmla="*/ 10 h 26"/>
                  <a:gd name="T2" fmla="*/ 20 w 26"/>
                  <a:gd name="T3" fmla="*/ 12 h 26"/>
                  <a:gd name="T4" fmla="*/ 18 w 26"/>
                  <a:gd name="T5" fmla="*/ 12 h 26"/>
                  <a:gd name="T6" fmla="*/ 17 w 26"/>
                  <a:gd name="T7" fmla="*/ 10 h 26"/>
                  <a:gd name="T8" fmla="*/ 18 w 26"/>
                  <a:gd name="T9" fmla="*/ 8 h 26"/>
                  <a:gd name="T10" fmla="*/ 24 w 26"/>
                  <a:gd name="T11" fmla="*/ 6 h 26"/>
                  <a:gd name="T12" fmla="*/ 21 w 26"/>
                  <a:gd name="T13" fmla="*/ 3 h 26"/>
                  <a:gd name="T14" fmla="*/ 18 w 26"/>
                  <a:gd name="T15" fmla="*/ 2 h 26"/>
                  <a:gd name="T16" fmla="*/ 17 w 26"/>
                  <a:gd name="T17" fmla="*/ 6 h 26"/>
                  <a:gd name="T18" fmla="*/ 15 w 26"/>
                  <a:gd name="T19" fmla="*/ 10 h 26"/>
                  <a:gd name="T20" fmla="*/ 15 w 26"/>
                  <a:gd name="T21" fmla="*/ 6 h 26"/>
                  <a:gd name="T22" fmla="*/ 13 w 26"/>
                  <a:gd name="T23" fmla="*/ 5 h 26"/>
                  <a:gd name="T24" fmla="*/ 13 w 26"/>
                  <a:gd name="T25" fmla="*/ 3 h 26"/>
                  <a:gd name="T26" fmla="*/ 12 w 26"/>
                  <a:gd name="T27" fmla="*/ 3 h 26"/>
                  <a:gd name="T28" fmla="*/ 12 w 26"/>
                  <a:gd name="T29" fmla="*/ 5 h 26"/>
                  <a:gd name="T30" fmla="*/ 10 w 26"/>
                  <a:gd name="T31" fmla="*/ 6 h 26"/>
                  <a:gd name="T32" fmla="*/ 10 w 26"/>
                  <a:gd name="T33" fmla="*/ 10 h 26"/>
                  <a:gd name="T34" fmla="*/ 8 w 26"/>
                  <a:gd name="T35" fmla="*/ 6 h 26"/>
                  <a:gd name="T36" fmla="*/ 7 w 26"/>
                  <a:gd name="T37" fmla="*/ 2 h 26"/>
                  <a:gd name="T38" fmla="*/ 4 w 26"/>
                  <a:gd name="T39" fmla="*/ 3 h 26"/>
                  <a:gd name="T40" fmla="*/ 2 w 26"/>
                  <a:gd name="T41" fmla="*/ 6 h 26"/>
                  <a:gd name="T42" fmla="*/ 7 w 26"/>
                  <a:gd name="T43" fmla="*/ 8 h 26"/>
                  <a:gd name="T44" fmla="*/ 8 w 26"/>
                  <a:gd name="T45" fmla="*/ 10 h 26"/>
                  <a:gd name="T46" fmla="*/ 7 w 26"/>
                  <a:gd name="T47" fmla="*/ 12 h 26"/>
                  <a:gd name="T48" fmla="*/ 5 w 26"/>
                  <a:gd name="T49" fmla="*/ 12 h 26"/>
                  <a:gd name="T50" fmla="*/ 0 w 26"/>
                  <a:gd name="T51" fmla="*/ 10 h 26"/>
                  <a:gd name="T52" fmla="*/ 0 w 26"/>
                  <a:gd name="T53" fmla="*/ 14 h 26"/>
                  <a:gd name="T54" fmla="*/ 1 w 26"/>
                  <a:gd name="T55" fmla="*/ 17 h 26"/>
                  <a:gd name="T56" fmla="*/ 4 w 26"/>
                  <a:gd name="T57" fmla="*/ 15 h 26"/>
                  <a:gd name="T58" fmla="*/ 9 w 26"/>
                  <a:gd name="T59" fmla="*/ 14 h 26"/>
                  <a:gd name="T60" fmla="*/ 6 w 26"/>
                  <a:gd name="T61" fmla="*/ 16 h 26"/>
                  <a:gd name="T62" fmla="*/ 6 w 26"/>
                  <a:gd name="T63" fmla="*/ 18 h 26"/>
                  <a:gd name="T64" fmla="*/ 5 w 26"/>
                  <a:gd name="T65" fmla="*/ 20 h 26"/>
                  <a:gd name="T66" fmla="*/ 6 w 26"/>
                  <a:gd name="T67" fmla="*/ 21 h 26"/>
                  <a:gd name="T68" fmla="*/ 7 w 26"/>
                  <a:gd name="T69" fmla="*/ 19 h 26"/>
                  <a:gd name="T70" fmla="*/ 9 w 26"/>
                  <a:gd name="T71" fmla="*/ 20 h 26"/>
                  <a:gd name="T72" fmla="*/ 12 w 26"/>
                  <a:gd name="T73" fmla="*/ 17 h 26"/>
                  <a:gd name="T74" fmla="*/ 11 w 26"/>
                  <a:gd name="T75" fmla="*/ 21 h 26"/>
                  <a:gd name="T76" fmla="*/ 9 w 26"/>
                  <a:gd name="T77" fmla="*/ 25 h 26"/>
                  <a:gd name="T78" fmla="*/ 12 w 26"/>
                  <a:gd name="T79" fmla="*/ 26 h 26"/>
                  <a:gd name="T80" fmla="*/ 16 w 26"/>
                  <a:gd name="T81" fmla="*/ 26 h 26"/>
                  <a:gd name="T82" fmla="*/ 13 w 26"/>
                  <a:gd name="T83" fmla="*/ 20 h 26"/>
                  <a:gd name="T84" fmla="*/ 13 w 26"/>
                  <a:gd name="T85" fmla="*/ 18 h 26"/>
                  <a:gd name="T86" fmla="*/ 16 w 26"/>
                  <a:gd name="T87" fmla="*/ 17 h 26"/>
                  <a:gd name="T88" fmla="*/ 17 w 26"/>
                  <a:gd name="T89" fmla="*/ 19 h 26"/>
                  <a:gd name="T90" fmla="*/ 19 w 26"/>
                  <a:gd name="T91" fmla="*/ 24 h 26"/>
                  <a:gd name="T92" fmla="*/ 22 w 26"/>
                  <a:gd name="T93" fmla="*/ 22 h 26"/>
                  <a:gd name="T94" fmla="*/ 24 w 26"/>
                  <a:gd name="T95" fmla="*/ 18 h 26"/>
                  <a:gd name="T96" fmla="*/ 19 w 26"/>
                  <a:gd name="T97" fmla="*/ 18 h 26"/>
                  <a:gd name="T98" fmla="*/ 16 w 26"/>
                  <a:gd name="T99" fmla="*/ 15 h 26"/>
                  <a:gd name="T100" fmla="*/ 20 w 26"/>
                  <a:gd name="T101" fmla="*/ 16 h 26"/>
                  <a:gd name="T102" fmla="*/ 21 w 26"/>
                  <a:gd name="T103" fmla="*/ 14 h 26"/>
                  <a:gd name="T104" fmla="*/ 23 w 26"/>
                  <a:gd name="T10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26">
                    <a:moveTo>
                      <a:pt x="26" y="12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6" y="14"/>
                      <a:pt x="26" y="14"/>
                      <a:pt x="26" y="14"/>
                    </a:cubicBezTo>
                    <a:lnTo>
                      <a:pt x="2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1" name="Freeform: Shape 118"/>
              <p:cNvSpPr>
                <a:spLocks/>
              </p:cNvSpPr>
              <p:nvPr/>
            </p:nvSpPr>
            <p:spPr bwMode="auto">
              <a:xfrm>
                <a:off x="4764072" y="3984339"/>
                <a:ext cx="278169" cy="136021"/>
              </a:xfrm>
              <a:custGeom>
                <a:avLst/>
                <a:gdLst>
                  <a:gd name="T0" fmla="*/ 54 w 63"/>
                  <a:gd name="T1" fmla="*/ 22 h 31"/>
                  <a:gd name="T2" fmla="*/ 63 w 63"/>
                  <a:gd name="T3" fmla="*/ 11 h 31"/>
                  <a:gd name="T4" fmla="*/ 54 w 63"/>
                  <a:gd name="T5" fmla="*/ 0 h 31"/>
                  <a:gd name="T6" fmla="*/ 54 w 63"/>
                  <a:gd name="T7" fmla="*/ 5 h 31"/>
                  <a:gd name="T8" fmla="*/ 58 w 63"/>
                  <a:gd name="T9" fmla="*/ 11 h 31"/>
                  <a:gd name="T10" fmla="*/ 54 w 63"/>
                  <a:gd name="T11" fmla="*/ 17 h 31"/>
                  <a:gd name="T12" fmla="*/ 54 w 63"/>
                  <a:gd name="T13" fmla="*/ 22 h 31"/>
                  <a:gd name="T14" fmla="*/ 26 w 63"/>
                  <a:gd name="T15" fmla="*/ 31 h 31"/>
                  <a:gd name="T16" fmla="*/ 47 w 63"/>
                  <a:gd name="T17" fmla="*/ 21 h 31"/>
                  <a:gd name="T18" fmla="*/ 52 w 63"/>
                  <a:gd name="T19" fmla="*/ 22 h 31"/>
                  <a:gd name="T20" fmla="*/ 54 w 63"/>
                  <a:gd name="T21" fmla="*/ 22 h 31"/>
                  <a:gd name="T22" fmla="*/ 54 w 63"/>
                  <a:gd name="T23" fmla="*/ 17 h 31"/>
                  <a:gd name="T24" fmla="*/ 52 w 63"/>
                  <a:gd name="T25" fmla="*/ 17 h 31"/>
                  <a:gd name="T26" fmla="*/ 50 w 63"/>
                  <a:gd name="T27" fmla="*/ 17 h 31"/>
                  <a:gd name="T28" fmla="*/ 53 w 63"/>
                  <a:gd name="T29" fmla="*/ 5 h 31"/>
                  <a:gd name="T30" fmla="*/ 53 w 63"/>
                  <a:gd name="T31" fmla="*/ 5 h 31"/>
                  <a:gd name="T32" fmla="*/ 53 w 63"/>
                  <a:gd name="T33" fmla="*/ 5 h 31"/>
                  <a:gd name="T34" fmla="*/ 54 w 63"/>
                  <a:gd name="T35" fmla="*/ 5 h 31"/>
                  <a:gd name="T36" fmla="*/ 54 w 63"/>
                  <a:gd name="T37" fmla="*/ 0 h 31"/>
                  <a:gd name="T38" fmla="*/ 52 w 63"/>
                  <a:gd name="T39" fmla="*/ 0 h 31"/>
                  <a:gd name="T40" fmla="*/ 52 w 63"/>
                  <a:gd name="T41" fmla="*/ 0 h 31"/>
                  <a:gd name="T42" fmla="*/ 0 w 63"/>
                  <a:gd name="T43" fmla="*/ 0 h 31"/>
                  <a:gd name="T44" fmla="*/ 0 w 63"/>
                  <a:gd name="T45" fmla="*/ 5 h 31"/>
                  <a:gd name="T46" fmla="*/ 26 w 63"/>
                  <a:gd name="T4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1">
                    <a:moveTo>
                      <a:pt x="54" y="22"/>
                    </a:moveTo>
                    <a:cubicBezTo>
                      <a:pt x="59" y="21"/>
                      <a:pt x="63" y="16"/>
                      <a:pt x="63" y="11"/>
                    </a:cubicBezTo>
                    <a:cubicBezTo>
                      <a:pt x="63" y="5"/>
                      <a:pt x="59" y="1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6" y="6"/>
                      <a:pt x="58" y="8"/>
                      <a:pt x="58" y="11"/>
                    </a:cubicBezTo>
                    <a:cubicBezTo>
                      <a:pt x="58" y="14"/>
                      <a:pt x="56" y="16"/>
                      <a:pt x="54" y="17"/>
                    </a:cubicBezTo>
                    <a:lnTo>
                      <a:pt x="54" y="22"/>
                    </a:lnTo>
                    <a:close/>
                    <a:moveTo>
                      <a:pt x="26" y="31"/>
                    </a:moveTo>
                    <a:cubicBezTo>
                      <a:pt x="35" y="31"/>
                      <a:pt x="42" y="27"/>
                      <a:pt x="47" y="21"/>
                    </a:cubicBezTo>
                    <a:cubicBezTo>
                      <a:pt x="49" y="22"/>
                      <a:pt x="50" y="22"/>
                      <a:pt x="52" y="22"/>
                    </a:cubicBezTo>
                    <a:cubicBezTo>
                      <a:pt x="53" y="22"/>
                      <a:pt x="53" y="22"/>
                      <a:pt x="54" y="2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2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52" y="13"/>
                      <a:pt x="53" y="9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9"/>
                      <a:pt x="12" y="31"/>
                      <a:pt x="26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2" name="Rectangle 119"/>
              <p:cNvSpPr>
                <a:spLocks/>
              </p:cNvSpPr>
              <p:nvPr/>
            </p:nvSpPr>
            <p:spPr bwMode="auto">
              <a:xfrm>
                <a:off x="4764072" y="4133840"/>
                <a:ext cx="251210" cy="220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3" name="Freeform: Shape 120"/>
              <p:cNvSpPr>
                <a:spLocks/>
              </p:cNvSpPr>
              <p:nvPr/>
            </p:nvSpPr>
            <p:spPr bwMode="auto">
              <a:xfrm>
                <a:off x="4821666" y="3921843"/>
                <a:ext cx="44115" cy="52693"/>
              </a:xfrm>
              <a:custGeom>
                <a:avLst/>
                <a:gdLst>
                  <a:gd name="T0" fmla="*/ 3 w 10"/>
                  <a:gd name="T1" fmla="*/ 6 h 12"/>
                  <a:gd name="T2" fmla="*/ 5 w 10"/>
                  <a:gd name="T3" fmla="*/ 11 h 12"/>
                  <a:gd name="T4" fmla="*/ 9 w 10"/>
                  <a:gd name="T5" fmla="*/ 2 h 12"/>
                  <a:gd name="T6" fmla="*/ 9 w 10"/>
                  <a:gd name="T7" fmla="*/ 0 h 12"/>
                  <a:gd name="T8" fmla="*/ 3 w 10"/>
                  <a:gd name="T9" fmla="*/ 1 h 12"/>
                  <a:gd name="T10" fmla="*/ 3 w 10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3" y="6"/>
                    </a:moveTo>
                    <a:cubicBezTo>
                      <a:pt x="0" y="7"/>
                      <a:pt x="2" y="12"/>
                      <a:pt x="5" y="11"/>
                    </a:cubicBezTo>
                    <a:cubicBezTo>
                      <a:pt x="9" y="9"/>
                      <a:pt x="10" y="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4" y="3"/>
                      <a:pt x="5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4" name="Freeform: Shape 121"/>
              <p:cNvSpPr>
                <a:spLocks/>
              </p:cNvSpPr>
              <p:nvPr/>
            </p:nvSpPr>
            <p:spPr bwMode="auto">
              <a:xfrm>
                <a:off x="4887839" y="3908364"/>
                <a:ext cx="44115" cy="66172"/>
              </a:xfrm>
              <a:custGeom>
                <a:avLst/>
                <a:gdLst>
                  <a:gd name="T0" fmla="*/ 3 w 10"/>
                  <a:gd name="T1" fmla="*/ 9 h 15"/>
                  <a:gd name="T2" fmla="*/ 5 w 10"/>
                  <a:gd name="T3" fmla="*/ 14 h 15"/>
                  <a:gd name="T4" fmla="*/ 9 w 10"/>
                  <a:gd name="T5" fmla="*/ 5 h 15"/>
                  <a:gd name="T6" fmla="*/ 7 w 10"/>
                  <a:gd name="T7" fmla="*/ 0 h 15"/>
                  <a:gd name="T8" fmla="*/ 2 w 10"/>
                  <a:gd name="T9" fmla="*/ 1 h 15"/>
                  <a:gd name="T10" fmla="*/ 3 w 10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3" y="9"/>
                    </a:moveTo>
                    <a:cubicBezTo>
                      <a:pt x="0" y="10"/>
                      <a:pt x="2" y="15"/>
                      <a:pt x="5" y="14"/>
                    </a:cubicBezTo>
                    <a:cubicBezTo>
                      <a:pt x="9" y="12"/>
                      <a:pt x="10" y="8"/>
                      <a:pt x="9" y="5"/>
                    </a:cubicBezTo>
                    <a:cubicBezTo>
                      <a:pt x="9" y="3"/>
                      <a:pt x="8" y="2"/>
                      <a:pt x="7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3" y="4"/>
                      <a:pt x="5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5" name="Freeform: Shape 122"/>
              <p:cNvSpPr>
                <a:spLocks/>
              </p:cNvSpPr>
              <p:nvPr/>
            </p:nvSpPr>
            <p:spPr bwMode="auto">
              <a:xfrm>
                <a:off x="5775037" y="3467215"/>
                <a:ext cx="75976" cy="35537"/>
              </a:xfrm>
              <a:custGeom>
                <a:avLst/>
                <a:gdLst>
                  <a:gd name="T0" fmla="*/ 0 w 62"/>
                  <a:gd name="T1" fmla="*/ 18 h 29"/>
                  <a:gd name="T2" fmla="*/ 22 w 62"/>
                  <a:gd name="T3" fmla="*/ 29 h 29"/>
                  <a:gd name="T4" fmla="*/ 62 w 62"/>
                  <a:gd name="T5" fmla="*/ 29 h 29"/>
                  <a:gd name="T6" fmla="*/ 7 w 62"/>
                  <a:gd name="T7" fmla="*/ 0 h 29"/>
                  <a:gd name="T8" fmla="*/ 0 w 62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0" y="18"/>
                    </a:moveTo>
                    <a:lnTo>
                      <a:pt x="22" y="29"/>
                    </a:lnTo>
                    <a:lnTo>
                      <a:pt x="62" y="29"/>
                    </a:lnTo>
                    <a:lnTo>
                      <a:pt x="7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6" name="Freeform: Shape 123"/>
              <p:cNvSpPr>
                <a:spLocks/>
              </p:cNvSpPr>
              <p:nvPr/>
            </p:nvSpPr>
            <p:spPr bwMode="auto">
              <a:xfrm>
                <a:off x="5775037" y="3506428"/>
                <a:ext cx="186263" cy="93131"/>
              </a:xfrm>
              <a:custGeom>
                <a:avLst/>
                <a:gdLst>
                  <a:gd name="T0" fmla="*/ 62 w 152"/>
                  <a:gd name="T1" fmla="*/ 76 h 76"/>
                  <a:gd name="T2" fmla="*/ 123 w 152"/>
                  <a:gd name="T3" fmla="*/ 76 h 76"/>
                  <a:gd name="T4" fmla="*/ 123 w 152"/>
                  <a:gd name="T5" fmla="*/ 62 h 76"/>
                  <a:gd name="T6" fmla="*/ 152 w 152"/>
                  <a:gd name="T7" fmla="*/ 62 h 76"/>
                  <a:gd name="T8" fmla="*/ 152 w 152"/>
                  <a:gd name="T9" fmla="*/ 15 h 76"/>
                  <a:gd name="T10" fmla="*/ 123 w 152"/>
                  <a:gd name="T11" fmla="*/ 15 h 76"/>
                  <a:gd name="T12" fmla="*/ 123 w 152"/>
                  <a:gd name="T13" fmla="*/ 0 h 76"/>
                  <a:gd name="T14" fmla="*/ 69 w 152"/>
                  <a:gd name="T15" fmla="*/ 0 h 76"/>
                  <a:gd name="T16" fmla="*/ 62 w 152"/>
                  <a:gd name="T17" fmla="*/ 0 h 76"/>
                  <a:gd name="T18" fmla="*/ 62 w 152"/>
                  <a:gd name="T19" fmla="*/ 29 h 76"/>
                  <a:gd name="T20" fmla="*/ 90 w 152"/>
                  <a:gd name="T21" fmla="*/ 29 h 76"/>
                  <a:gd name="T22" fmla="*/ 90 w 152"/>
                  <a:gd name="T23" fmla="*/ 47 h 76"/>
                  <a:gd name="T24" fmla="*/ 62 w 152"/>
                  <a:gd name="T25" fmla="*/ 47 h 76"/>
                  <a:gd name="T26" fmla="*/ 62 w 152"/>
                  <a:gd name="T27" fmla="*/ 76 h 76"/>
                  <a:gd name="T28" fmla="*/ 0 w 152"/>
                  <a:gd name="T29" fmla="*/ 76 h 76"/>
                  <a:gd name="T30" fmla="*/ 62 w 152"/>
                  <a:gd name="T31" fmla="*/ 76 h 76"/>
                  <a:gd name="T32" fmla="*/ 62 w 152"/>
                  <a:gd name="T33" fmla="*/ 47 h 76"/>
                  <a:gd name="T34" fmla="*/ 29 w 152"/>
                  <a:gd name="T35" fmla="*/ 47 h 76"/>
                  <a:gd name="T36" fmla="*/ 29 w 152"/>
                  <a:gd name="T37" fmla="*/ 29 h 76"/>
                  <a:gd name="T38" fmla="*/ 29 w 152"/>
                  <a:gd name="T39" fmla="*/ 29 h 76"/>
                  <a:gd name="T40" fmla="*/ 62 w 152"/>
                  <a:gd name="T41" fmla="*/ 29 h 76"/>
                  <a:gd name="T42" fmla="*/ 62 w 152"/>
                  <a:gd name="T43" fmla="*/ 0 h 76"/>
                  <a:gd name="T44" fmla="*/ 33 w 152"/>
                  <a:gd name="T45" fmla="*/ 0 h 76"/>
                  <a:gd name="T46" fmla="*/ 0 w 152"/>
                  <a:gd name="T47" fmla="*/ 0 h 76"/>
                  <a:gd name="T48" fmla="*/ 0 w 152"/>
                  <a:gd name="T4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76">
                    <a:moveTo>
                      <a:pt x="62" y="76"/>
                    </a:moveTo>
                    <a:lnTo>
                      <a:pt x="123" y="76"/>
                    </a:lnTo>
                    <a:lnTo>
                      <a:pt x="123" y="62"/>
                    </a:lnTo>
                    <a:lnTo>
                      <a:pt x="152" y="62"/>
                    </a:lnTo>
                    <a:lnTo>
                      <a:pt x="152" y="15"/>
                    </a:lnTo>
                    <a:lnTo>
                      <a:pt x="123" y="15"/>
                    </a:lnTo>
                    <a:lnTo>
                      <a:pt x="123" y="0"/>
                    </a:lnTo>
                    <a:lnTo>
                      <a:pt x="69" y="0"/>
                    </a:lnTo>
                    <a:lnTo>
                      <a:pt x="62" y="0"/>
                    </a:lnTo>
                    <a:lnTo>
                      <a:pt x="62" y="29"/>
                    </a:lnTo>
                    <a:lnTo>
                      <a:pt x="90" y="29"/>
                    </a:lnTo>
                    <a:lnTo>
                      <a:pt x="90" y="47"/>
                    </a:lnTo>
                    <a:lnTo>
                      <a:pt x="62" y="47"/>
                    </a:lnTo>
                    <a:lnTo>
                      <a:pt x="62" y="76"/>
                    </a:lnTo>
                    <a:close/>
                    <a:moveTo>
                      <a:pt x="0" y="76"/>
                    </a:moveTo>
                    <a:lnTo>
                      <a:pt x="62" y="76"/>
                    </a:lnTo>
                    <a:lnTo>
                      <a:pt x="62" y="47"/>
                    </a:lnTo>
                    <a:lnTo>
                      <a:pt x="29" y="4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62" y="29"/>
                    </a:lnTo>
                    <a:lnTo>
                      <a:pt x="62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7" name="Freeform: Shape 124"/>
              <p:cNvSpPr>
                <a:spLocks/>
              </p:cNvSpPr>
              <p:nvPr/>
            </p:nvSpPr>
            <p:spPr bwMode="auto">
              <a:xfrm>
                <a:off x="5064298" y="1038447"/>
                <a:ext cx="115189" cy="118865"/>
              </a:xfrm>
              <a:custGeom>
                <a:avLst/>
                <a:gdLst>
                  <a:gd name="T0" fmla="*/ 23 w 26"/>
                  <a:gd name="T1" fmla="*/ 19 h 27"/>
                  <a:gd name="T2" fmla="*/ 25 w 26"/>
                  <a:gd name="T3" fmla="*/ 20 h 27"/>
                  <a:gd name="T4" fmla="*/ 22 w 26"/>
                  <a:gd name="T5" fmla="*/ 24 h 27"/>
                  <a:gd name="T6" fmla="*/ 20 w 26"/>
                  <a:gd name="T7" fmla="*/ 22 h 27"/>
                  <a:gd name="T8" fmla="*/ 17 w 26"/>
                  <a:gd name="T9" fmla="*/ 24 h 27"/>
                  <a:gd name="T10" fmla="*/ 17 w 26"/>
                  <a:gd name="T11" fmla="*/ 26 h 27"/>
                  <a:gd name="T12" fmla="*/ 13 w 26"/>
                  <a:gd name="T13" fmla="*/ 27 h 27"/>
                  <a:gd name="T14" fmla="*/ 13 w 26"/>
                  <a:gd name="T15" fmla="*/ 21 h 27"/>
                  <a:gd name="T16" fmla="*/ 19 w 26"/>
                  <a:gd name="T17" fmla="*/ 18 h 27"/>
                  <a:gd name="T18" fmla="*/ 18 w 26"/>
                  <a:gd name="T19" fmla="*/ 8 h 27"/>
                  <a:gd name="T20" fmla="*/ 18 w 26"/>
                  <a:gd name="T21" fmla="*/ 8 h 27"/>
                  <a:gd name="T22" fmla="*/ 15 w 26"/>
                  <a:gd name="T23" fmla="*/ 6 h 27"/>
                  <a:gd name="T24" fmla="*/ 13 w 26"/>
                  <a:gd name="T25" fmla="*/ 6 h 27"/>
                  <a:gd name="T26" fmla="*/ 13 w 26"/>
                  <a:gd name="T27" fmla="*/ 0 h 27"/>
                  <a:gd name="T28" fmla="*/ 14 w 26"/>
                  <a:gd name="T29" fmla="*/ 0 h 27"/>
                  <a:gd name="T30" fmla="*/ 15 w 26"/>
                  <a:gd name="T31" fmla="*/ 2 h 27"/>
                  <a:gd name="T32" fmla="*/ 18 w 26"/>
                  <a:gd name="T33" fmla="*/ 3 h 27"/>
                  <a:gd name="T34" fmla="*/ 20 w 26"/>
                  <a:gd name="T35" fmla="*/ 2 h 27"/>
                  <a:gd name="T36" fmla="*/ 23 w 26"/>
                  <a:gd name="T37" fmla="*/ 5 h 27"/>
                  <a:gd name="T38" fmla="*/ 22 w 26"/>
                  <a:gd name="T39" fmla="*/ 7 h 27"/>
                  <a:gd name="T40" fmla="*/ 24 w 26"/>
                  <a:gd name="T41" fmla="*/ 10 h 27"/>
                  <a:gd name="T42" fmla="*/ 26 w 26"/>
                  <a:gd name="T43" fmla="*/ 10 h 27"/>
                  <a:gd name="T44" fmla="*/ 26 w 26"/>
                  <a:gd name="T45" fmla="*/ 15 h 27"/>
                  <a:gd name="T46" fmla="*/ 24 w 26"/>
                  <a:gd name="T47" fmla="*/ 15 h 27"/>
                  <a:gd name="T48" fmla="*/ 23 w 26"/>
                  <a:gd name="T49" fmla="*/ 19 h 27"/>
                  <a:gd name="T50" fmla="*/ 13 w 26"/>
                  <a:gd name="T51" fmla="*/ 27 h 27"/>
                  <a:gd name="T52" fmla="*/ 12 w 26"/>
                  <a:gd name="T53" fmla="*/ 27 h 27"/>
                  <a:gd name="T54" fmla="*/ 12 w 26"/>
                  <a:gd name="T55" fmla="*/ 25 h 27"/>
                  <a:gd name="T56" fmla="*/ 8 w 26"/>
                  <a:gd name="T57" fmla="*/ 24 h 27"/>
                  <a:gd name="T58" fmla="*/ 7 w 26"/>
                  <a:gd name="T59" fmla="*/ 25 h 27"/>
                  <a:gd name="T60" fmla="*/ 3 w 26"/>
                  <a:gd name="T61" fmla="*/ 22 h 27"/>
                  <a:gd name="T62" fmla="*/ 4 w 26"/>
                  <a:gd name="T63" fmla="*/ 20 h 27"/>
                  <a:gd name="T64" fmla="*/ 2 w 26"/>
                  <a:gd name="T65" fmla="*/ 17 h 27"/>
                  <a:gd name="T66" fmla="*/ 0 w 26"/>
                  <a:gd name="T67" fmla="*/ 17 h 27"/>
                  <a:gd name="T68" fmla="*/ 0 w 26"/>
                  <a:gd name="T69" fmla="*/ 12 h 27"/>
                  <a:gd name="T70" fmla="*/ 2 w 26"/>
                  <a:gd name="T71" fmla="*/ 12 h 27"/>
                  <a:gd name="T72" fmla="*/ 3 w 26"/>
                  <a:gd name="T73" fmla="*/ 8 h 27"/>
                  <a:gd name="T74" fmla="*/ 2 w 26"/>
                  <a:gd name="T75" fmla="*/ 7 h 27"/>
                  <a:gd name="T76" fmla="*/ 5 w 26"/>
                  <a:gd name="T77" fmla="*/ 3 h 27"/>
                  <a:gd name="T78" fmla="*/ 6 w 26"/>
                  <a:gd name="T79" fmla="*/ 4 h 27"/>
                  <a:gd name="T80" fmla="*/ 10 w 26"/>
                  <a:gd name="T81" fmla="*/ 3 h 27"/>
                  <a:gd name="T82" fmla="*/ 10 w 26"/>
                  <a:gd name="T83" fmla="*/ 1 h 27"/>
                  <a:gd name="T84" fmla="*/ 13 w 26"/>
                  <a:gd name="T85" fmla="*/ 0 h 27"/>
                  <a:gd name="T86" fmla="*/ 13 w 26"/>
                  <a:gd name="T87" fmla="*/ 6 h 27"/>
                  <a:gd name="T88" fmla="*/ 7 w 26"/>
                  <a:gd name="T89" fmla="*/ 9 h 27"/>
                  <a:gd name="T90" fmla="*/ 8 w 26"/>
                  <a:gd name="T91" fmla="*/ 19 h 27"/>
                  <a:gd name="T92" fmla="*/ 11 w 26"/>
                  <a:gd name="T93" fmla="*/ 21 h 27"/>
                  <a:gd name="T94" fmla="*/ 13 w 26"/>
                  <a:gd name="T95" fmla="*/ 21 h 27"/>
                  <a:gd name="T96" fmla="*/ 13 w 26"/>
                  <a:gd name="T9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27">
                    <a:moveTo>
                      <a:pt x="23" y="19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9" y="18"/>
                    </a:cubicBezTo>
                    <a:cubicBezTo>
                      <a:pt x="22" y="15"/>
                      <a:pt x="21" y="10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7" y="3"/>
                      <a:pt x="18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8"/>
                      <a:pt x="23" y="19"/>
                    </a:cubicBezTo>
                    <a:close/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9" y="24"/>
                      <a:pt x="8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9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9" y="7"/>
                      <a:pt x="7" y="9"/>
                    </a:cubicBezTo>
                    <a:cubicBezTo>
                      <a:pt x="5" y="12"/>
                      <a:pt x="5" y="17"/>
                      <a:pt x="8" y="19"/>
                    </a:cubicBezTo>
                    <a:cubicBezTo>
                      <a:pt x="9" y="20"/>
                      <a:pt x="10" y="20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8" name="Freeform: Shape 125"/>
              <p:cNvSpPr>
                <a:spLocks/>
              </p:cNvSpPr>
              <p:nvPr/>
            </p:nvSpPr>
            <p:spPr bwMode="auto">
              <a:xfrm>
                <a:off x="5430696" y="1236964"/>
                <a:ext cx="137246" cy="101709"/>
              </a:xfrm>
              <a:custGeom>
                <a:avLst/>
                <a:gdLst>
                  <a:gd name="T0" fmla="*/ 16 w 31"/>
                  <a:gd name="T1" fmla="*/ 0 h 23"/>
                  <a:gd name="T2" fmla="*/ 0 w 31"/>
                  <a:gd name="T3" fmla="*/ 15 h 23"/>
                  <a:gd name="T4" fmla="*/ 2 w 31"/>
                  <a:gd name="T5" fmla="*/ 23 h 23"/>
                  <a:gd name="T6" fmla="*/ 2 w 31"/>
                  <a:gd name="T7" fmla="*/ 19 h 23"/>
                  <a:gd name="T8" fmla="*/ 3 w 31"/>
                  <a:gd name="T9" fmla="*/ 17 h 23"/>
                  <a:gd name="T10" fmla="*/ 3 w 31"/>
                  <a:gd name="T11" fmla="*/ 15 h 23"/>
                  <a:gd name="T12" fmla="*/ 16 w 31"/>
                  <a:gd name="T13" fmla="*/ 3 h 23"/>
                  <a:gd name="T14" fmla="*/ 28 w 31"/>
                  <a:gd name="T15" fmla="*/ 15 h 23"/>
                  <a:gd name="T16" fmla="*/ 28 w 31"/>
                  <a:gd name="T17" fmla="*/ 17 h 23"/>
                  <a:gd name="T18" fmla="*/ 29 w 31"/>
                  <a:gd name="T19" fmla="*/ 19 h 23"/>
                  <a:gd name="T20" fmla="*/ 29 w 31"/>
                  <a:gd name="T21" fmla="*/ 23 h 23"/>
                  <a:gd name="T22" fmla="*/ 31 w 31"/>
                  <a:gd name="T23" fmla="*/ 15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8"/>
                      <a:pt x="1" y="21"/>
                      <a:pt x="2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3" y="8"/>
                      <a:pt x="9" y="3"/>
                      <a:pt x="16" y="3"/>
                    </a:cubicBezTo>
                    <a:cubicBezTo>
                      <a:pt x="23" y="3"/>
                      <a:pt x="28" y="8"/>
                      <a:pt x="28" y="15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1"/>
                      <a:pt x="31" y="18"/>
                      <a:pt x="31" y="15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9" name="Freeform: Shape 126"/>
              <p:cNvSpPr>
                <a:spLocks/>
              </p:cNvSpPr>
              <p:nvPr/>
            </p:nvSpPr>
            <p:spPr bwMode="auto">
              <a:xfrm>
                <a:off x="5444176" y="1308038"/>
                <a:ext cx="30635" cy="52693"/>
              </a:xfrm>
              <a:custGeom>
                <a:avLst/>
                <a:gdLst>
                  <a:gd name="T0" fmla="*/ 0 w 7"/>
                  <a:gd name="T1" fmla="*/ 2 h 12"/>
                  <a:gd name="T2" fmla="*/ 0 w 7"/>
                  <a:gd name="T3" fmla="*/ 3 h 12"/>
                  <a:gd name="T4" fmla="*/ 0 w 7"/>
                  <a:gd name="T5" fmla="*/ 7 h 12"/>
                  <a:gd name="T6" fmla="*/ 0 w 7"/>
                  <a:gd name="T7" fmla="*/ 8 h 12"/>
                  <a:gd name="T8" fmla="*/ 5 w 7"/>
                  <a:gd name="T9" fmla="*/ 12 h 12"/>
                  <a:gd name="T10" fmla="*/ 7 w 7"/>
                  <a:gd name="T11" fmla="*/ 12 h 12"/>
                  <a:gd name="T12" fmla="*/ 7 w 7"/>
                  <a:gd name="T13" fmla="*/ 0 h 12"/>
                  <a:gd name="T14" fmla="*/ 5 w 7"/>
                  <a:gd name="T15" fmla="*/ 0 h 12"/>
                  <a:gd name="T16" fmla="*/ 0 w 7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5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0" name="Freeform: Shape 127"/>
              <p:cNvSpPr>
                <a:spLocks/>
              </p:cNvSpPr>
              <p:nvPr/>
            </p:nvSpPr>
            <p:spPr bwMode="auto">
              <a:xfrm>
                <a:off x="5523828" y="1308038"/>
                <a:ext cx="30635" cy="52693"/>
              </a:xfrm>
              <a:custGeom>
                <a:avLst/>
                <a:gdLst>
                  <a:gd name="T0" fmla="*/ 7 w 7"/>
                  <a:gd name="T1" fmla="*/ 8 h 12"/>
                  <a:gd name="T2" fmla="*/ 7 w 7"/>
                  <a:gd name="T3" fmla="*/ 7 h 12"/>
                  <a:gd name="T4" fmla="*/ 7 w 7"/>
                  <a:gd name="T5" fmla="*/ 3 h 12"/>
                  <a:gd name="T6" fmla="*/ 7 w 7"/>
                  <a:gd name="T7" fmla="*/ 2 h 12"/>
                  <a:gd name="T8" fmla="*/ 2 w 7"/>
                  <a:gd name="T9" fmla="*/ 0 h 12"/>
                  <a:gd name="T10" fmla="*/ 0 w 7"/>
                  <a:gd name="T11" fmla="*/ 0 h 12"/>
                  <a:gd name="T12" fmla="*/ 0 w 7"/>
                  <a:gd name="T13" fmla="*/ 12 h 12"/>
                  <a:gd name="T14" fmla="*/ 2 w 7"/>
                  <a:gd name="T15" fmla="*/ 12 h 12"/>
                  <a:gd name="T16" fmla="*/ 7 w 7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1"/>
                      <a:pt x="5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7" y="10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1" name="Freeform: Shape 128"/>
              <p:cNvSpPr>
                <a:spLocks/>
              </p:cNvSpPr>
              <p:nvPr/>
            </p:nvSpPr>
            <p:spPr bwMode="auto">
              <a:xfrm>
                <a:off x="5987034" y="2883918"/>
                <a:ext cx="186263" cy="137246"/>
              </a:xfrm>
              <a:custGeom>
                <a:avLst/>
                <a:gdLst>
                  <a:gd name="T0" fmla="*/ 28 w 42"/>
                  <a:gd name="T1" fmla="*/ 31 h 31"/>
                  <a:gd name="T2" fmla="*/ 42 w 42"/>
                  <a:gd name="T3" fmla="*/ 31 h 31"/>
                  <a:gd name="T4" fmla="*/ 42 w 42"/>
                  <a:gd name="T5" fmla="*/ 0 h 31"/>
                  <a:gd name="T6" fmla="*/ 28 w 42"/>
                  <a:gd name="T7" fmla="*/ 0 h 31"/>
                  <a:gd name="T8" fmla="*/ 28 w 42"/>
                  <a:gd name="T9" fmla="*/ 13 h 31"/>
                  <a:gd name="T10" fmla="*/ 38 w 42"/>
                  <a:gd name="T11" fmla="*/ 27 h 31"/>
                  <a:gd name="T12" fmla="*/ 28 w 42"/>
                  <a:gd name="T13" fmla="*/ 27 h 31"/>
                  <a:gd name="T14" fmla="*/ 28 w 42"/>
                  <a:gd name="T15" fmla="*/ 31 h 31"/>
                  <a:gd name="T16" fmla="*/ 19 w 42"/>
                  <a:gd name="T17" fmla="*/ 31 h 31"/>
                  <a:gd name="T18" fmla="*/ 28 w 42"/>
                  <a:gd name="T19" fmla="*/ 31 h 31"/>
                  <a:gd name="T20" fmla="*/ 28 w 42"/>
                  <a:gd name="T21" fmla="*/ 27 h 31"/>
                  <a:gd name="T22" fmla="*/ 22 w 42"/>
                  <a:gd name="T23" fmla="*/ 27 h 31"/>
                  <a:gd name="T24" fmla="*/ 21 w 42"/>
                  <a:gd name="T25" fmla="*/ 26 h 31"/>
                  <a:gd name="T26" fmla="*/ 19 w 42"/>
                  <a:gd name="T27" fmla="*/ 23 h 31"/>
                  <a:gd name="T28" fmla="*/ 19 w 42"/>
                  <a:gd name="T29" fmla="*/ 25 h 31"/>
                  <a:gd name="T30" fmla="*/ 20 w 42"/>
                  <a:gd name="T31" fmla="*/ 27 h 31"/>
                  <a:gd name="T32" fmla="*/ 19 w 42"/>
                  <a:gd name="T33" fmla="*/ 27 h 31"/>
                  <a:gd name="T34" fmla="*/ 19 w 42"/>
                  <a:gd name="T35" fmla="*/ 31 h 31"/>
                  <a:gd name="T36" fmla="*/ 28 w 42"/>
                  <a:gd name="T37" fmla="*/ 0 h 31"/>
                  <a:gd name="T38" fmla="*/ 19 w 42"/>
                  <a:gd name="T39" fmla="*/ 0 h 31"/>
                  <a:gd name="T40" fmla="*/ 19 w 42"/>
                  <a:gd name="T41" fmla="*/ 20 h 31"/>
                  <a:gd name="T42" fmla="*/ 26 w 42"/>
                  <a:gd name="T43" fmla="*/ 10 h 31"/>
                  <a:gd name="T44" fmla="*/ 26 w 42"/>
                  <a:gd name="T45" fmla="*/ 10 h 31"/>
                  <a:gd name="T46" fmla="*/ 28 w 42"/>
                  <a:gd name="T47" fmla="*/ 13 h 31"/>
                  <a:gd name="T48" fmla="*/ 28 w 42"/>
                  <a:gd name="T49" fmla="*/ 0 h 31"/>
                  <a:gd name="T50" fmla="*/ 12 w 42"/>
                  <a:gd name="T51" fmla="*/ 31 h 31"/>
                  <a:gd name="T52" fmla="*/ 19 w 42"/>
                  <a:gd name="T53" fmla="*/ 31 h 31"/>
                  <a:gd name="T54" fmla="*/ 19 w 42"/>
                  <a:gd name="T55" fmla="*/ 27 h 31"/>
                  <a:gd name="T56" fmla="*/ 14 w 42"/>
                  <a:gd name="T57" fmla="*/ 27 h 31"/>
                  <a:gd name="T58" fmla="*/ 12 w 42"/>
                  <a:gd name="T59" fmla="*/ 27 h 31"/>
                  <a:gd name="T60" fmla="*/ 12 w 42"/>
                  <a:gd name="T61" fmla="*/ 31 h 31"/>
                  <a:gd name="T62" fmla="*/ 19 w 42"/>
                  <a:gd name="T63" fmla="*/ 0 h 31"/>
                  <a:gd name="T64" fmla="*/ 12 w 42"/>
                  <a:gd name="T65" fmla="*/ 0 h 31"/>
                  <a:gd name="T66" fmla="*/ 12 w 42"/>
                  <a:gd name="T67" fmla="*/ 6 h 31"/>
                  <a:gd name="T68" fmla="*/ 13 w 42"/>
                  <a:gd name="T69" fmla="*/ 8 h 31"/>
                  <a:gd name="T70" fmla="*/ 12 w 42"/>
                  <a:gd name="T71" fmla="*/ 10 h 31"/>
                  <a:gd name="T72" fmla="*/ 12 w 42"/>
                  <a:gd name="T73" fmla="*/ 16 h 31"/>
                  <a:gd name="T74" fmla="*/ 12 w 42"/>
                  <a:gd name="T75" fmla="*/ 16 h 31"/>
                  <a:gd name="T76" fmla="*/ 17 w 42"/>
                  <a:gd name="T77" fmla="*/ 23 h 31"/>
                  <a:gd name="T78" fmla="*/ 19 w 42"/>
                  <a:gd name="T79" fmla="*/ 25 h 31"/>
                  <a:gd name="T80" fmla="*/ 19 w 42"/>
                  <a:gd name="T81" fmla="*/ 23 h 31"/>
                  <a:gd name="T82" fmla="*/ 18 w 42"/>
                  <a:gd name="T83" fmla="*/ 22 h 31"/>
                  <a:gd name="T84" fmla="*/ 19 w 42"/>
                  <a:gd name="T85" fmla="*/ 20 h 31"/>
                  <a:gd name="T86" fmla="*/ 19 w 42"/>
                  <a:gd name="T87" fmla="*/ 0 h 31"/>
                  <a:gd name="T88" fmla="*/ 0 w 42"/>
                  <a:gd name="T89" fmla="*/ 31 h 31"/>
                  <a:gd name="T90" fmla="*/ 12 w 42"/>
                  <a:gd name="T91" fmla="*/ 31 h 31"/>
                  <a:gd name="T92" fmla="*/ 12 w 42"/>
                  <a:gd name="T93" fmla="*/ 27 h 31"/>
                  <a:gd name="T94" fmla="*/ 4 w 42"/>
                  <a:gd name="T95" fmla="*/ 27 h 31"/>
                  <a:gd name="T96" fmla="*/ 4 w 42"/>
                  <a:gd name="T97" fmla="*/ 27 h 31"/>
                  <a:gd name="T98" fmla="*/ 12 w 42"/>
                  <a:gd name="T99" fmla="*/ 16 h 31"/>
                  <a:gd name="T100" fmla="*/ 12 w 42"/>
                  <a:gd name="T101" fmla="*/ 10 h 31"/>
                  <a:gd name="T102" fmla="*/ 10 w 42"/>
                  <a:gd name="T103" fmla="*/ 11 h 31"/>
                  <a:gd name="T104" fmla="*/ 6 w 42"/>
                  <a:gd name="T105" fmla="*/ 8 h 31"/>
                  <a:gd name="T106" fmla="*/ 10 w 42"/>
                  <a:gd name="T107" fmla="*/ 4 h 31"/>
                  <a:gd name="T108" fmla="*/ 10 w 42"/>
                  <a:gd name="T109" fmla="*/ 4 h 31"/>
                  <a:gd name="T110" fmla="*/ 12 w 42"/>
                  <a:gd name="T111" fmla="*/ 6 h 31"/>
                  <a:gd name="T112" fmla="*/ 12 w 42"/>
                  <a:gd name="T113" fmla="*/ 0 h 31"/>
                  <a:gd name="T114" fmla="*/ 0 w 42"/>
                  <a:gd name="T115" fmla="*/ 0 h 31"/>
                  <a:gd name="T116" fmla="*/ 0 w 42"/>
                  <a:gd name="T1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1">
                    <a:moveTo>
                      <a:pt x="28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7"/>
                      <a:pt x="28" y="27"/>
                      <a:pt x="28" y="27"/>
                    </a:cubicBezTo>
                    <a:lnTo>
                      <a:pt x="28" y="31"/>
                    </a:lnTo>
                    <a:close/>
                    <a:moveTo>
                      <a:pt x="19" y="31"/>
                    </a:move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  <a:moveTo>
                      <a:pt x="2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3"/>
                      <a:pt x="28" y="13"/>
                      <a:pt x="28" y="13"/>
                    </a:cubicBezTo>
                    <a:lnTo>
                      <a:pt x="28" y="0"/>
                    </a:lnTo>
                    <a:close/>
                    <a:moveTo>
                      <a:pt x="12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31"/>
                      <a:pt x="12" y="31"/>
                      <a:pt x="12" y="31"/>
                    </a:cubicBezTo>
                    <a:close/>
                    <a:moveTo>
                      <a:pt x="1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3" y="8"/>
                      <a:pt x="13" y="9"/>
                      <a:pt x="12" y="1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19" y="20"/>
                      <a:pt x="19" y="20"/>
                    </a:cubicBezTo>
                    <a:lnTo>
                      <a:pt x="19" y="0"/>
                    </a:lnTo>
                    <a:close/>
                    <a:moveTo>
                      <a:pt x="0" y="31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1"/>
                      <a:pt x="10" y="11"/>
                    </a:cubicBezTo>
                    <a:cubicBezTo>
                      <a:pt x="8" y="11"/>
                      <a:pt x="6" y="9"/>
                      <a:pt x="6" y="8"/>
                    </a:cubicBezTo>
                    <a:cubicBezTo>
                      <a:pt x="6" y="6"/>
                      <a:pt x="8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2" name="Freeform: Shape 129"/>
              <p:cNvSpPr>
                <a:spLocks/>
              </p:cNvSpPr>
              <p:nvPr/>
            </p:nvSpPr>
            <p:spPr bwMode="auto">
              <a:xfrm>
                <a:off x="5766459" y="1895010"/>
                <a:ext cx="93131" cy="115189"/>
              </a:xfrm>
              <a:custGeom>
                <a:avLst/>
                <a:gdLst>
                  <a:gd name="T0" fmla="*/ 3 w 21"/>
                  <a:gd name="T1" fmla="*/ 23 h 26"/>
                  <a:gd name="T2" fmla="*/ 3 w 21"/>
                  <a:gd name="T3" fmla="*/ 22 h 26"/>
                  <a:gd name="T4" fmla="*/ 3 w 21"/>
                  <a:gd name="T5" fmla="*/ 22 h 26"/>
                  <a:gd name="T6" fmla="*/ 3 w 21"/>
                  <a:gd name="T7" fmla="*/ 6 h 26"/>
                  <a:gd name="T8" fmla="*/ 18 w 21"/>
                  <a:gd name="T9" fmla="*/ 6 h 26"/>
                  <a:gd name="T10" fmla="*/ 18 w 21"/>
                  <a:gd name="T11" fmla="*/ 17 h 26"/>
                  <a:gd name="T12" fmla="*/ 17 w 21"/>
                  <a:gd name="T13" fmla="*/ 17 h 26"/>
                  <a:gd name="T14" fmla="*/ 12 w 21"/>
                  <a:gd name="T15" fmla="*/ 22 h 26"/>
                  <a:gd name="T16" fmla="*/ 17 w 21"/>
                  <a:gd name="T17" fmla="*/ 26 h 26"/>
                  <a:gd name="T18" fmla="*/ 21 w 21"/>
                  <a:gd name="T19" fmla="*/ 22 h 26"/>
                  <a:gd name="T20" fmla="*/ 21 w 21"/>
                  <a:gd name="T21" fmla="*/ 22 h 26"/>
                  <a:gd name="T22" fmla="*/ 21 w 21"/>
                  <a:gd name="T23" fmla="*/ 22 h 26"/>
                  <a:gd name="T24" fmla="*/ 21 w 21"/>
                  <a:gd name="T25" fmla="*/ 6 h 26"/>
                  <a:gd name="T26" fmla="*/ 21 w 21"/>
                  <a:gd name="T27" fmla="*/ 0 h 26"/>
                  <a:gd name="T28" fmla="*/ 18 w 21"/>
                  <a:gd name="T29" fmla="*/ 0 h 26"/>
                  <a:gd name="T30" fmla="*/ 3 w 21"/>
                  <a:gd name="T31" fmla="*/ 0 h 26"/>
                  <a:gd name="T32" fmla="*/ 0 w 21"/>
                  <a:gd name="T33" fmla="*/ 0 h 26"/>
                  <a:gd name="T34" fmla="*/ 0 w 21"/>
                  <a:gd name="T35" fmla="*/ 6 h 26"/>
                  <a:gd name="T36" fmla="*/ 0 w 21"/>
                  <a:gd name="T37" fmla="*/ 17 h 26"/>
                  <a:gd name="T38" fmla="*/ 0 w 21"/>
                  <a:gd name="T39" fmla="*/ 17 h 26"/>
                  <a:gd name="T40" fmla="*/ 3 w 21"/>
                  <a:gd name="T41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6">
                    <a:moveTo>
                      <a:pt x="3" y="23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7" y="17"/>
                    </a:cubicBezTo>
                    <a:cubicBezTo>
                      <a:pt x="14" y="17"/>
                      <a:pt x="12" y="19"/>
                      <a:pt x="12" y="22"/>
                    </a:cubicBezTo>
                    <a:cubicBezTo>
                      <a:pt x="12" y="24"/>
                      <a:pt x="14" y="26"/>
                      <a:pt x="17" y="26"/>
                    </a:cubicBezTo>
                    <a:cubicBezTo>
                      <a:pt x="19" y="26"/>
                      <a:pt x="21" y="24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2" y="21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59"/>
            <p:cNvGrpSpPr/>
            <p:nvPr/>
          </p:nvGrpSpPr>
          <p:grpSpPr>
            <a:xfrm>
              <a:off x="6698196" y="1819393"/>
              <a:ext cx="5062269" cy="5038607"/>
              <a:chOff x="4476326" y="1364544"/>
              <a:chExt cx="3796702" cy="3778956"/>
            </a:xfrm>
          </p:grpSpPr>
          <p:sp>
            <p:nvSpPr>
              <p:cNvPr id="34" name="Freeform: Shape 61"/>
              <p:cNvSpPr>
                <a:spLocks/>
              </p:cNvSpPr>
              <p:nvPr/>
            </p:nvSpPr>
            <p:spPr bwMode="auto">
              <a:xfrm>
                <a:off x="4749783" y="1386364"/>
                <a:ext cx="2829064" cy="2829064"/>
              </a:xfrm>
              <a:custGeom>
                <a:avLst/>
                <a:gdLst>
                  <a:gd name="T0" fmla="*/ 315 w 630"/>
                  <a:gd name="T1" fmla="*/ 19 h 630"/>
                  <a:gd name="T2" fmla="*/ 611 w 630"/>
                  <a:gd name="T3" fmla="*/ 315 h 630"/>
                  <a:gd name="T4" fmla="*/ 315 w 630"/>
                  <a:gd name="T5" fmla="*/ 611 h 630"/>
                  <a:gd name="T6" fmla="*/ 315 w 630"/>
                  <a:gd name="T7" fmla="*/ 630 h 630"/>
                  <a:gd name="T8" fmla="*/ 630 w 630"/>
                  <a:gd name="T9" fmla="*/ 315 h 630"/>
                  <a:gd name="T10" fmla="*/ 315 w 630"/>
                  <a:gd name="T11" fmla="*/ 0 h 630"/>
                  <a:gd name="T12" fmla="*/ 315 w 630"/>
                  <a:gd name="T13" fmla="*/ 19 h 630"/>
                  <a:gd name="T14" fmla="*/ 315 w 630"/>
                  <a:gd name="T15" fmla="*/ 611 h 630"/>
                  <a:gd name="T16" fmla="*/ 19 w 630"/>
                  <a:gd name="T17" fmla="*/ 315 h 630"/>
                  <a:gd name="T18" fmla="*/ 315 w 630"/>
                  <a:gd name="T19" fmla="*/ 19 h 630"/>
                  <a:gd name="T20" fmla="*/ 315 w 630"/>
                  <a:gd name="T21" fmla="*/ 0 h 630"/>
                  <a:gd name="T22" fmla="*/ 0 w 630"/>
                  <a:gd name="T23" fmla="*/ 315 h 630"/>
                  <a:gd name="T24" fmla="*/ 315 w 630"/>
                  <a:gd name="T25" fmla="*/ 630 h 630"/>
                  <a:gd name="T26" fmla="*/ 315 w 630"/>
                  <a:gd name="T27" fmla="*/ 61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0" h="630">
                    <a:moveTo>
                      <a:pt x="315" y="19"/>
                    </a:moveTo>
                    <a:cubicBezTo>
                      <a:pt x="479" y="19"/>
                      <a:pt x="611" y="152"/>
                      <a:pt x="611" y="315"/>
                    </a:cubicBezTo>
                    <a:cubicBezTo>
                      <a:pt x="611" y="479"/>
                      <a:pt x="479" y="611"/>
                      <a:pt x="315" y="611"/>
                    </a:cubicBezTo>
                    <a:cubicBezTo>
                      <a:pt x="315" y="630"/>
                      <a:pt x="315" y="630"/>
                      <a:pt x="315" y="630"/>
                    </a:cubicBezTo>
                    <a:cubicBezTo>
                      <a:pt x="489" y="630"/>
                      <a:pt x="630" y="489"/>
                      <a:pt x="630" y="315"/>
                    </a:cubicBezTo>
                    <a:cubicBezTo>
                      <a:pt x="630" y="141"/>
                      <a:pt x="489" y="0"/>
                      <a:pt x="315" y="0"/>
                    </a:cubicBezTo>
                    <a:lnTo>
                      <a:pt x="315" y="19"/>
                    </a:lnTo>
                    <a:close/>
                    <a:moveTo>
                      <a:pt x="315" y="611"/>
                    </a:moveTo>
                    <a:cubicBezTo>
                      <a:pt x="152" y="611"/>
                      <a:pt x="19" y="479"/>
                      <a:pt x="19" y="315"/>
                    </a:cubicBezTo>
                    <a:cubicBezTo>
                      <a:pt x="19" y="152"/>
                      <a:pt x="152" y="19"/>
                      <a:pt x="315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89"/>
                      <a:pt x="141" y="630"/>
                      <a:pt x="315" y="630"/>
                    </a:cubicBezTo>
                    <a:lnTo>
                      <a:pt x="315" y="61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62"/>
              <p:cNvSpPr>
                <a:spLocks/>
              </p:cNvSpPr>
              <p:nvPr/>
            </p:nvSpPr>
            <p:spPr bwMode="auto">
              <a:xfrm>
                <a:off x="6896145" y="3801414"/>
                <a:ext cx="1376883" cy="1342086"/>
              </a:xfrm>
              <a:custGeom>
                <a:avLst/>
                <a:gdLst>
                  <a:gd name="connsiteX0" fmla="*/ 246478 w 1376883"/>
                  <a:gd name="connsiteY0" fmla="*/ 0 h 1342086"/>
                  <a:gd name="connsiteX1" fmla="*/ 1376883 w 1376883"/>
                  <a:gd name="connsiteY1" fmla="*/ 1342086 h 1342086"/>
                  <a:gd name="connsiteX2" fmla="*/ 964218 w 1376883"/>
                  <a:gd name="connsiteY2" fmla="*/ 1342086 h 1342086"/>
                  <a:gd name="connsiteX3" fmla="*/ 0 w 1376883"/>
                  <a:gd name="connsiteY3" fmla="*/ 201522 h 134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883" h="1342086">
                    <a:moveTo>
                      <a:pt x="246478" y="0"/>
                    </a:moveTo>
                    <a:lnTo>
                      <a:pt x="1376883" y="1342086"/>
                    </a:lnTo>
                    <a:lnTo>
                      <a:pt x="964218" y="1342086"/>
                    </a:lnTo>
                    <a:lnTo>
                      <a:pt x="0" y="20152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63"/>
              <p:cNvSpPr>
                <a:spLocks/>
              </p:cNvSpPr>
              <p:nvPr/>
            </p:nvSpPr>
            <p:spPr bwMode="auto">
              <a:xfrm>
                <a:off x="6810884" y="3702203"/>
                <a:ext cx="466602" cy="430948"/>
              </a:xfrm>
              <a:custGeom>
                <a:avLst/>
                <a:gdLst>
                  <a:gd name="T0" fmla="*/ 79 w 104"/>
                  <a:gd name="T1" fmla="*/ 0 h 96"/>
                  <a:gd name="T2" fmla="*/ 0 w 104"/>
                  <a:gd name="T3" fmla="*/ 65 h 96"/>
                  <a:gd name="T4" fmla="*/ 25 w 104"/>
                  <a:gd name="T5" fmla="*/ 96 h 96"/>
                  <a:gd name="T6" fmla="*/ 104 w 104"/>
                  <a:gd name="T7" fmla="*/ 31 h 96"/>
                  <a:gd name="T8" fmla="*/ 79 w 10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96">
                    <a:moveTo>
                      <a:pt x="79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63" y="85"/>
                      <a:pt x="89" y="63"/>
                      <a:pt x="104" y="31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64"/>
              <p:cNvSpPr>
                <a:spLocks/>
              </p:cNvSpPr>
              <p:nvPr/>
            </p:nvSpPr>
            <p:spPr bwMode="auto">
              <a:xfrm>
                <a:off x="4476326" y="1364544"/>
                <a:ext cx="3260012" cy="2853867"/>
              </a:xfrm>
              <a:custGeom>
                <a:avLst/>
                <a:gdLst>
                  <a:gd name="T0" fmla="*/ 363 w 726"/>
                  <a:gd name="T1" fmla="*/ 636 h 636"/>
                  <a:gd name="T2" fmla="*/ 516 w 726"/>
                  <a:gd name="T3" fmla="*/ 597 h 636"/>
                  <a:gd name="T4" fmla="*/ 642 w 726"/>
                  <a:gd name="T5" fmla="*/ 166 h 636"/>
                  <a:gd name="T6" fmla="*/ 363 w 726"/>
                  <a:gd name="T7" fmla="*/ 0 h 636"/>
                  <a:gd name="T8" fmla="*/ 363 w 726"/>
                  <a:gd name="T9" fmla="*/ 18 h 636"/>
                  <a:gd name="T10" fmla="*/ 627 w 726"/>
                  <a:gd name="T11" fmla="*/ 174 h 636"/>
                  <a:gd name="T12" fmla="*/ 507 w 726"/>
                  <a:gd name="T13" fmla="*/ 582 h 636"/>
                  <a:gd name="T14" fmla="*/ 363 w 726"/>
                  <a:gd name="T15" fmla="*/ 618 h 636"/>
                  <a:gd name="T16" fmla="*/ 363 w 726"/>
                  <a:gd name="T17" fmla="*/ 636 h 636"/>
                  <a:gd name="T18" fmla="*/ 211 w 726"/>
                  <a:gd name="T19" fmla="*/ 39 h 636"/>
                  <a:gd name="T20" fmla="*/ 84 w 726"/>
                  <a:gd name="T21" fmla="*/ 471 h 636"/>
                  <a:gd name="T22" fmla="*/ 363 w 726"/>
                  <a:gd name="T23" fmla="*/ 636 h 636"/>
                  <a:gd name="T24" fmla="*/ 363 w 726"/>
                  <a:gd name="T25" fmla="*/ 618 h 636"/>
                  <a:gd name="T26" fmla="*/ 100 w 726"/>
                  <a:gd name="T27" fmla="*/ 462 h 636"/>
                  <a:gd name="T28" fmla="*/ 219 w 726"/>
                  <a:gd name="T29" fmla="*/ 55 h 636"/>
                  <a:gd name="T30" fmla="*/ 363 w 726"/>
                  <a:gd name="T31" fmla="*/ 18 h 636"/>
                  <a:gd name="T32" fmla="*/ 363 w 726"/>
                  <a:gd name="T33" fmla="*/ 0 h 636"/>
                  <a:gd name="T34" fmla="*/ 211 w 726"/>
                  <a:gd name="T35" fmla="*/ 39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6" h="636">
                    <a:moveTo>
                      <a:pt x="363" y="636"/>
                    </a:moveTo>
                    <a:cubicBezTo>
                      <a:pt x="415" y="636"/>
                      <a:pt x="467" y="623"/>
                      <a:pt x="516" y="597"/>
                    </a:cubicBezTo>
                    <a:cubicBezTo>
                      <a:pt x="670" y="513"/>
                      <a:pt x="726" y="320"/>
                      <a:pt x="642" y="166"/>
                    </a:cubicBezTo>
                    <a:cubicBezTo>
                      <a:pt x="584" y="60"/>
                      <a:pt x="476" y="0"/>
                      <a:pt x="363" y="0"/>
                    </a:cubicBezTo>
                    <a:cubicBezTo>
                      <a:pt x="363" y="18"/>
                      <a:pt x="363" y="18"/>
                      <a:pt x="363" y="18"/>
                    </a:cubicBezTo>
                    <a:cubicBezTo>
                      <a:pt x="469" y="18"/>
                      <a:pt x="572" y="74"/>
                      <a:pt x="627" y="174"/>
                    </a:cubicBezTo>
                    <a:cubicBezTo>
                      <a:pt x="706" y="320"/>
                      <a:pt x="653" y="502"/>
                      <a:pt x="507" y="582"/>
                    </a:cubicBezTo>
                    <a:cubicBezTo>
                      <a:pt x="462" y="607"/>
                      <a:pt x="412" y="619"/>
                      <a:pt x="363" y="618"/>
                    </a:cubicBezTo>
                    <a:lnTo>
                      <a:pt x="363" y="636"/>
                    </a:lnTo>
                    <a:close/>
                    <a:moveTo>
                      <a:pt x="211" y="39"/>
                    </a:moveTo>
                    <a:cubicBezTo>
                      <a:pt x="57" y="124"/>
                      <a:pt x="0" y="317"/>
                      <a:pt x="84" y="471"/>
                    </a:cubicBezTo>
                    <a:cubicBezTo>
                      <a:pt x="142" y="576"/>
                      <a:pt x="251" y="636"/>
                      <a:pt x="363" y="636"/>
                    </a:cubicBezTo>
                    <a:cubicBezTo>
                      <a:pt x="363" y="618"/>
                      <a:pt x="363" y="618"/>
                      <a:pt x="363" y="618"/>
                    </a:cubicBezTo>
                    <a:cubicBezTo>
                      <a:pt x="257" y="618"/>
                      <a:pt x="154" y="562"/>
                      <a:pt x="100" y="462"/>
                    </a:cubicBezTo>
                    <a:cubicBezTo>
                      <a:pt x="20" y="317"/>
                      <a:pt x="74" y="134"/>
                      <a:pt x="219" y="55"/>
                    </a:cubicBezTo>
                    <a:cubicBezTo>
                      <a:pt x="265" y="30"/>
                      <a:pt x="315" y="18"/>
                      <a:pt x="363" y="18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12" y="0"/>
                      <a:pt x="259" y="13"/>
                      <a:pt x="211" y="3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PA_组合 21"/>
          <p:cNvGrpSpPr/>
          <p:nvPr>
            <p:custDataLst>
              <p:tags r:id="rId3"/>
            </p:custDataLst>
          </p:nvPr>
        </p:nvGrpSpPr>
        <p:grpSpPr>
          <a:xfrm>
            <a:off x="8189952" y="3169126"/>
            <a:ext cx="1409700" cy="1005447"/>
            <a:chOff x="5069886" y="293530"/>
            <a:chExt cx="2052228" cy="1463723"/>
          </a:xfrm>
          <a:solidFill>
            <a:schemeClr val="bg1"/>
          </a:solidFill>
        </p:grpSpPr>
        <p:sp>
          <p:nvSpPr>
            <p:cNvPr id="27" name="TextBox 22"/>
            <p:cNvSpPr txBox="1"/>
            <p:nvPr/>
          </p:nvSpPr>
          <p:spPr>
            <a:xfrm>
              <a:off x="5069886" y="293530"/>
              <a:ext cx="2052228" cy="1120147"/>
            </a:xfrm>
            <a:prstGeom prst="rect">
              <a:avLst/>
            </a:prstGeom>
            <a:grpFill/>
          </p:spPr>
          <p:txBody>
            <a:bodyPr wrap="square">
              <a:norm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8" name="TextBox 23"/>
            <p:cNvSpPr txBox="1"/>
            <p:nvPr/>
          </p:nvSpPr>
          <p:spPr>
            <a:xfrm>
              <a:off x="5069886" y="1309193"/>
              <a:ext cx="2052228" cy="448060"/>
            </a:xfrm>
            <a:prstGeom prst="rect">
              <a:avLst/>
            </a:prstGeom>
            <a:grp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  <p:grpSp>
        <p:nvGrpSpPr>
          <p:cNvPr id="6" name="Group 283"/>
          <p:cNvGrpSpPr/>
          <p:nvPr/>
        </p:nvGrpSpPr>
        <p:grpSpPr>
          <a:xfrm>
            <a:off x="791726" y="635780"/>
            <a:ext cx="5390745" cy="3967009"/>
            <a:chOff x="6792409" y="1649954"/>
            <a:chExt cx="4430099" cy="3260077"/>
          </a:xfrm>
        </p:grpSpPr>
        <p:sp>
          <p:nvSpPr>
            <p:cNvPr id="9" name="Diamond 286"/>
            <p:cNvSpPr/>
            <p:nvPr/>
          </p:nvSpPr>
          <p:spPr>
            <a:xfrm>
              <a:off x="6792409" y="4285682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0" name="Group 287"/>
            <p:cNvGrpSpPr/>
            <p:nvPr/>
          </p:nvGrpSpPr>
          <p:grpSpPr>
            <a:xfrm>
              <a:off x="7259934" y="4316240"/>
              <a:ext cx="3962574" cy="563232"/>
              <a:chOff x="6444107" y="1469392"/>
              <a:chExt cx="4232109" cy="563232"/>
            </a:xfrm>
          </p:grpSpPr>
          <p:sp>
            <p:nvSpPr>
              <p:cNvPr id="23" name="TextBox 300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400" b="1" spc="600" dirty="0">
                    <a:cs typeface="+mn-ea"/>
                    <a:sym typeface="+mn-lt"/>
                  </a:rPr>
                  <a:t>Code</a:t>
                </a:r>
                <a:endParaRPr lang="zh-CN" altLang="en-US" sz="2400" b="1" spc="600" dirty="0">
                  <a:cs typeface="+mn-ea"/>
                  <a:sym typeface="+mn-lt"/>
                </a:endParaRPr>
              </a:p>
            </p:txBody>
          </p:sp>
          <p:sp>
            <p:nvSpPr>
              <p:cNvPr id="24" name="TextBox 301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Diamond 288"/>
            <p:cNvSpPr/>
            <p:nvPr/>
          </p:nvSpPr>
          <p:spPr>
            <a:xfrm>
              <a:off x="6792409" y="340710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2" name="Group 289"/>
            <p:cNvGrpSpPr/>
            <p:nvPr/>
          </p:nvGrpSpPr>
          <p:grpSpPr>
            <a:xfrm>
              <a:off x="7259934" y="3437664"/>
              <a:ext cx="3962574" cy="563232"/>
              <a:chOff x="6444107" y="1469392"/>
              <a:chExt cx="4232109" cy="563232"/>
            </a:xfrm>
          </p:grpSpPr>
          <p:sp>
            <p:nvSpPr>
              <p:cNvPr id="21" name="TextBox 298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20000"/>
              </a:bodyPr>
              <a:lstStyle/>
              <a:p>
                <a:r>
                  <a:rPr lang="en-US" altLang="zh-CN" sz="2400" b="1" spc="600" dirty="0">
                    <a:cs typeface="+mn-ea"/>
                    <a:sym typeface="+mn-lt"/>
                  </a:rPr>
                  <a:t>How</a:t>
                </a:r>
                <a:endParaRPr lang="zh-CN" altLang="en-US" sz="2400" b="1" spc="600" dirty="0">
                  <a:cs typeface="+mn-ea"/>
                  <a:sym typeface="+mn-lt"/>
                </a:endParaRPr>
              </a:p>
            </p:txBody>
          </p:sp>
          <p:sp>
            <p:nvSpPr>
              <p:cNvPr id="22" name="TextBox 299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Diamond 290"/>
            <p:cNvSpPr/>
            <p:nvPr/>
          </p:nvSpPr>
          <p:spPr>
            <a:xfrm>
              <a:off x="6792409" y="252853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14" name="Group 291"/>
            <p:cNvGrpSpPr/>
            <p:nvPr/>
          </p:nvGrpSpPr>
          <p:grpSpPr>
            <a:xfrm>
              <a:off x="7259934" y="2559088"/>
              <a:ext cx="3962574" cy="563232"/>
              <a:chOff x="6444107" y="1469392"/>
              <a:chExt cx="4232109" cy="563232"/>
            </a:xfrm>
          </p:grpSpPr>
          <p:sp>
            <p:nvSpPr>
              <p:cNvPr id="19" name="TextBox 296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20000"/>
              </a:bodyPr>
              <a:lstStyle/>
              <a:p>
                <a:r>
                  <a:rPr lang="en-US" altLang="zh-CN" sz="2400" b="1" spc="600" dirty="0">
                    <a:cs typeface="+mn-ea"/>
                    <a:sym typeface="+mn-lt"/>
                  </a:rPr>
                  <a:t>Why</a:t>
                </a:r>
              </a:p>
            </p:txBody>
          </p:sp>
          <p:sp>
            <p:nvSpPr>
              <p:cNvPr id="20" name="TextBox 297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Diamond 292"/>
            <p:cNvSpPr/>
            <p:nvPr/>
          </p:nvSpPr>
          <p:spPr>
            <a:xfrm>
              <a:off x="6792411" y="16499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6" name="Group 293"/>
            <p:cNvGrpSpPr/>
            <p:nvPr/>
          </p:nvGrpSpPr>
          <p:grpSpPr>
            <a:xfrm>
              <a:off x="7259934" y="1680512"/>
              <a:ext cx="3962574" cy="563232"/>
              <a:chOff x="6444107" y="1469392"/>
              <a:chExt cx="4232109" cy="563232"/>
            </a:xfrm>
          </p:grpSpPr>
          <p:sp>
            <p:nvSpPr>
              <p:cNvPr id="17" name="TextBox 294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20000"/>
              </a:bodyPr>
              <a:lstStyle/>
              <a:p>
                <a:r>
                  <a:rPr lang="en-US" altLang="zh-CN" sz="2400" b="1" spc="600" dirty="0">
                    <a:cs typeface="+mn-ea"/>
                    <a:sym typeface="+mn-lt"/>
                  </a:rPr>
                  <a:t>Samples</a:t>
                </a:r>
                <a:endParaRPr lang="zh-CN" altLang="en-US" sz="2400" b="1" spc="600" dirty="0">
                  <a:cs typeface="+mn-ea"/>
                  <a:sym typeface="+mn-lt"/>
                </a:endParaRPr>
              </a:p>
            </p:txBody>
          </p:sp>
          <p:sp>
            <p:nvSpPr>
              <p:cNvPr id="18" name="TextBox 295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56" name="Diamond 286">
            <a:extLst>
              <a:ext uri="{FF2B5EF4-FFF2-40B4-BE49-F238E27FC236}">
                <a16:creationId xmlns:a16="http://schemas.microsoft.com/office/drawing/2014/main" id="{C4CC71BD-83E5-4DB8-832F-0D98A42DC7E8}"/>
              </a:ext>
            </a:extLst>
          </p:cNvPr>
          <p:cNvSpPr/>
          <p:nvPr/>
        </p:nvSpPr>
        <p:spPr>
          <a:xfrm>
            <a:off x="788119" y="4887458"/>
            <a:ext cx="759736" cy="759736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258" name="TextBox 300">
            <a:extLst>
              <a:ext uri="{FF2B5EF4-FFF2-40B4-BE49-F238E27FC236}">
                <a16:creationId xmlns:a16="http://schemas.microsoft.com/office/drawing/2014/main" id="{F41128B5-778D-4769-8376-4B3A9CDAB557}"/>
              </a:ext>
            </a:extLst>
          </p:cNvPr>
          <p:cNvSpPr txBox="1"/>
          <p:nvPr/>
        </p:nvSpPr>
        <p:spPr>
          <a:xfrm>
            <a:off x="1374729" y="5072417"/>
            <a:ext cx="4821839" cy="29552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400" b="1" spc="600" dirty="0">
                <a:cs typeface="+mn-ea"/>
                <a:sym typeface="+mn-lt"/>
              </a:rPr>
              <a:t>Difficulties</a:t>
            </a:r>
            <a:endParaRPr lang="zh-CN" altLang="en-US" sz="2400" b="1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39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Code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5091" y="1094510"/>
            <a:ext cx="11561818" cy="4627413"/>
            <a:chOff x="1307468" y="1530161"/>
            <a:chExt cx="9613068" cy="3847460"/>
          </a:xfrm>
        </p:grpSpPr>
        <p:grpSp>
          <p:nvGrpSpPr>
            <p:cNvPr id="8" name="组合 7"/>
            <p:cNvGrpSpPr/>
            <p:nvPr/>
          </p:nvGrpSpPr>
          <p:grpSpPr>
            <a:xfrm>
              <a:off x="8170814" y="2594185"/>
              <a:ext cx="2749722" cy="2180156"/>
              <a:chOff x="8170814" y="1881636"/>
              <a:chExt cx="2749722" cy="218015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8170814" y="1881636"/>
                <a:ext cx="2611177" cy="2180156"/>
                <a:chOff x="1193500" y="1461157"/>
                <a:chExt cx="3761195" cy="2180156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193500" y="1461157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27" name="文本框 111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endParaRPr lang="zh-CN" altLang="en-US" sz="2000" b="1" dirty="0">
                      <a:solidFill>
                        <a:srgbClr val="2980B9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4" name="组合 23"/>
                <p:cNvGrpSpPr/>
                <p:nvPr/>
              </p:nvGrpSpPr>
              <p:grpSpPr>
                <a:xfrm>
                  <a:off x="1193500" y="2785065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25" name="文本框 109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endParaRPr lang="zh-CN" altLang="en-US" sz="2000" b="1" dirty="0">
                      <a:solidFill>
                        <a:srgbClr val="7BB8E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307468" y="1530161"/>
              <a:ext cx="4420636" cy="3847460"/>
              <a:chOff x="1307468" y="602784"/>
              <a:chExt cx="4420636" cy="38474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10009" y="602784"/>
                <a:ext cx="4318095" cy="3847460"/>
                <a:chOff x="1193499" y="397133"/>
                <a:chExt cx="6219876" cy="3847460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1193499" y="397133"/>
                  <a:ext cx="6219876" cy="3847460"/>
                  <a:chOff x="1317256" y="730371"/>
                  <a:chExt cx="6219876" cy="3847460"/>
                </a:xfrm>
              </p:grpSpPr>
              <p:sp>
                <p:nvSpPr>
                  <p:cNvPr id="19" name="文本框 103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1317256" y="730371"/>
                    <a:ext cx="6219876" cy="384746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en-US" altLang="zh-CN" sz="2000" b="1" dirty="0">
                        <a:solidFill>
                          <a:srgbClr val="00B050"/>
                        </a:solidFill>
                        <a:cs typeface="+mn-ea"/>
                        <a:sym typeface="+mn-lt"/>
                      </a:rPr>
                      <a:t>JSON</a:t>
                    </a:r>
                    <a:r>
                      <a:rPr lang="zh-CN" altLang="en-US" sz="2000" b="1" dirty="0">
                        <a:solidFill>
                          <a:srgbClr val="00B050"/>
                        </a:solidFill>
                        <a:cs typeface="+mn-ea"/>
                        <a:sym typeface="+mn-lt"/>
                      </a:rPr>
                      <a:t>字符串样例：</a:t>
                    </a:r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1193500" y="2785065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17" name="文本框 101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endParaRPr lang="zh-CN" altLang="en-US" sz="2000" b="1" dirty="0">
                      <a:solidFill>
                        <a:srgbClr val="4098D4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C58DCD0D-922B-4F21-8A6A-46EA6EBC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46" y="1859807"/>
            <a:ext cx="10168907" cy="468515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C07B5B0-3C2D-4436-AEBD-5B725390C150}"/>
              </a:ext>
            </a:extLst>
          </p:cNvPr>
          <p:cNvSpPr txBox="1"/>
          <p:nvPr/>
        </p:nvSpPr>
        <p:spPr>
          <a:xfrm>
            <a:off x="376681" y="1404242"/>
            <a:ext cx="114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转换成</a:t>
            </a:r>
            <a:r>
              <a:rPr lang="en-US" altLang="zh-CN" dirty="0"/>
              <a:t>JSON</a:t>
            </a:r>
            <a:r>
              <a:rPr lang="zh-CN" altLang="en-US" dirty="0"/>
              <a:t>对象后即类似于列表和字典的组合，例如，下图</a:t>
            </a:r>
            <a:r>
              <a:rPr lang="en-US" altLang="zh-CN" dirty="0"/>
              <a:t>content</a:t>
            </a:r>
            <a:r>
              <a:rPr lang="zh-CN" altLang="en-US" dirty="0"/>
              <a:t>的访问方式为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&gt;&gt;&gt;  text[‘result’][‘data’][0][‘content’]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9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Code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1fe1f664-17ef-4856-aa84-dc49753f0efc">
            <a:extLst>
              <a:ext uri="{FF2B5EF4-FFF2-40B4-BE49-F238E27FC236}">
                <a16:creationId xmlns:a16="http://schemas.microsoft.com/office/drawing/2014/main" id="{8FE96FE4-6713-4924-9ED2-8D56B3558B08}"/>
              </a:ext>
            </a:extLst>
          </p:cNvPr>
          <p:cNvGrpSpPr>
            <a:grpSpLocks noChangeAspect="1"/>
          </p:cNvGrpSpPr>
          <p:nvPr/>
        </p:nvGrpSpPr>
        <p:grpSpPr>
          <a:xfrm>
            <a:off x="990046" y="239197"/>
            <a:ext cx="10964765" cy="6303646"/>
            <a:chOff x="1081486" y="1168111"/>
            <a:chExt cx="10964765" cy="6303646"/>
          </a:xfrm>
        </p:grpSpPr>
        <p:sp>
          <p:nvSpPr>
            <p:cNvPr id="6" name="矩形 5"/>
            <p:cNvSpPr/>
            <p:nvPr/>
          </p:nvSpPr>
          <p:spPr>
            <a:xfrm>
              <a:off x="8010302" y="343877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24231" y="4714853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20277" y="4325328"/>
              <a:ext cx="1338772" cy="39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>
                <a:buSzPct val="25000"/>
              </a:pP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010302" y="2268259"/>
              <a:ext cx="2657698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672064" y="1168111"/>
              <a:ext cx="5374187" cy="6303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>
                <a:lnSpc>
                  <a:spcPts val="3000"/>
                </a:lnSpc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百度百科爬虫的实现</a:t>
              </a:r>
              <a:r>
                <a:rPr lang="en-US" altLang="zh-CN" sz="2000" b="1" dirty="0">
                  <a:cs typeface="+mn-ea"/>
                  <a:sym typeface="+mn-lt"/>
                </a:rPr>
                <a:t>Demo</a:t>
              </a:r>
            </a:p>
            <a:p>
              <a:pPr>
                <a:lnSpc>
                  <a:spcPts val="3000"/>
                </a:lnSpc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——Chrome</a:t>
              </a:r>
              <a:r>
                <a:rPr lang="zh-CN" altLang="en-US" sz="2000" b="1" dirty="0">
                  <a:cs typeface="+mn-ea"/>
                  <a:sym typeface="+mn-lt"/>
                </a:rPr>
                <a:t>内核浏览器都会内置审查元素（右键即可看到），打开百度百科的页面后，随手搜索比如</a:t>
              </a:r>
              <a:r>
                <a:rPr lang="en-US" altLang="zh-CN" sz="2000" b="1" dirty="0" err="1">
                  <a:cs typeface="+mn-ea"/>
                  <a:sym typeface="+mn-lt"/>
                </a:rPr>
                <a:t>helloworld</a:t>
              </a:r>
              <a:r>
                <a:rPr lang="zh-CN" altLang="en-US" sz="2000" b="1" dirty="0">
                  <a:cs typeface="+mn-ea"/>
                  <a:sym typeface="+mn-lt"/>
                </a:rPr>
                <a:t>，就可以在审查元素的</a:t>
              </a:r>
              <a:r>
                <a:rPr lang="en-US" altLang="zh-CN" sz="2000" b="1" dirty="0">
                  <a:cs typeface="+mn-ea"/>
                  <a:sym typeface="+mn-lt"/>
                </a:rPr>
                <a:t>Network</a:t>
              </a:r>
              <a:r>
                <a:rPr lang="zh-CN" altLang="en-US" sz="2000" b="1" dirty="0">
                  <a:cs typeface="+mn-ea"/>
                  <a:sym typeface="+mn-lt"/>
                </a:rPr>
                <a:t>标签页看到相应的网络请求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lnSpc>
                  <a:spcPts val="3000"/>
                </a:lnSpc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zh-CN" altLang="en-US" sz="2000" b="1" dirty="0">
                  <a:cs typeface="+mn-ea"/>
                  <a:sym typeface="+mn-lt"/>
                </a:rPr>
                <a:t>和上一个</a:t>
              </a:r>
              <a:r>
                <a:rPr lang="en-US" altLang="zh-CN" sz="2000" b="1" dirty="0">
                  <a:cs typeface="+mn-ea"/>
                  <a:sym typeface="+mn-lt"/>
                </a:rPr>
                <a:t>Demo</a:t>
              </a:r>
              <a:r>
                <a:rPr lang="zh-CN" altLang="en-US" sz="2000" b="1" dirty="0">
                  <a:cs typeface="+mn-ea"/>
                  <a:sym typeface="+mn-lt"/>
                </a:rPr>
                <a:t>基本一样的网络操作，比较不一样的是，这个</a:t>
              </a:r>
              <a:r>
                <a:rPr lang="en-US" altLang="zh-CN" sz="2000" b="1" dirty="0">
                  <a:cs typeface="+mn-ea"/>
                  <a:sym typeface="+mn-lt"/>
                </a:rPr>
                <a:t>Demo</a:t>
              </a:r>
              <a:r>
                <a:rPr lang="zh-CN" altLang="en-US" sz="2000" b="1" dirty="0">
                  <a:cs typeface="+mn-ea"/>
                  <a:sym typeface="+mn-lt"/>
                </a:rPr>
                <a:t>是爬虫而不是调用别人设计好的接口，所以不是使用</a:t>
              </a:r>
              <a:r>
                <a:rPr lang="en-US" altLang="zh-CN" sz="2000" b="1" dirty="0">
                  <a:cs typeface="+mn-ea"/>
                  <a:sym typeface="+mn-lt"/>
                </a:rPr>
                <a:t>json</a:t>
              </a:r>
              <a:r>
                <a:rPr lang="zh-CN" altLang="en-US" sz="2000" b="1" dirty="0">
                  <a:cs typeface="+mn-ea"/>
                  <a:sym typeface="+mn-lt"/>
                </a:rPr>
                <a:t>模块来解析服务器</a:t>
              </a:r>
              <a:r>
                <a:rPr lang="en-US" altLang="zh-CN" sz="2000" b="1" dirty="0">
                  <a:cs typeface="+mn-ea"/>
                  <a:sym typeface="+mn-lt"/>
                </a:rPr>
                <a:t>response</a:t>
              </a:r>
              <a:r>
                <a:rPr lang="zh-CN" altLang="en-US" sz="2000" b="1" dirty="0">
                  <a:cs typeface="+mn-ea"/>
                  <a:sym typeface="+mn-lt"/>
                </a:rPr>
                <a:t>，而是使用</a:t>
              </a:r>
              <a:r>
                <a:rPr lang="en-US" altLang="zh-CN" sz="2000" b="1" dirty="0">
                  <a:cs typeface="+mn-ea"/>
                  <a:sym typeface="+mn-lt"/>
                </a:rPr>
                <a:t>bs4</a:t>
              </a:r>
              <a:r>
                <a:rPr lang="zh-CN" altLang="en-US" sz="2000" b="1" dirty="0">
                  <a:cs typeface="+mn-ea"/>
                  <a:sym typeface="+mn-lt"/>
                </a:rPr>
                <a:t>模块的</a:t>
              </a:r>
              <a:r>
                <a:rPr lang="en-US" altLang="zh-CN" sz="2000" b="1" dirty="0" err="1">
                  <a:cs typeface="+mn-ea"/>
                  <a:sym typeface="+mn-lt"/>
                </a:rPr>
                <a:t>BeautifulSoup</a:t>
              </a:r>
              <a:r>
                <a:rPr lang="zh-CN" altLang="en-US" sz="2000" b="1" dirty="0">
                  <a:cs typeface="+mn-ea"/>
                  <a:sym typeface="+mn-lt"/>
                </a:rPr>
                <a:t>实例化一个</a:t>
              </a:r>
              <a:r>
                <a:rPr lang="en-US" altLang="zh-CN" sz="2000" b="1" dirty="0">
                  <a:cs typeface="+mn-ea"/>
                  <a:sym typeface="+mn-lt"/>
                </a:rPr>
                <a:t>html</a:t>
              </a:r>
              <a:r>
                <a:rPr lang="zh-CN" altLang="en-US" sz="2000" b="1" dirty="0">
                  <a:cs typeface="+mn-ea"/>
                  <a:sym typeface="+mn-lt"/>
                </a:rPr>
                <a:t>解释器，并查找类名为</a:t>
              </a:r>
              <a:r>
                <a:rPr lang="en-US" altLang="zh-CN" sz="2000" b="1" dirty="0">
                  <a:cs typeface="+mn-ea"/>
                  <a:sym typeface="+mn-lt"/>
                </a:rPr>
                <a:t>lemma-summary</a:t>
              </a:r>
              <a:r>
                <a:rPr lang="zh-CN" altLang="en-US" sz="2000" b="1" dirty="0">
                  <a:cs typeface="+mn-ea"/>
                  <a:sym typeface="+mn-lt"/>
                </a:rPr>
                <a:t>的</a:t>
              </a:r>
              <a:r>
                <a:rPr lang="en-US" altLang="zh-CN" sz="2000" b="1" dirty="0">
                  <a:cs typeface="+mn-ea"/>
                  <a:sym typeface="+mn-lt"/>
                </a:rPr>
                <a:t>div</a:t>
              </a:r>
              <a:r>
                <a:rPr lang="zh-CN" altLang="en-US" sz="2000" b="1" dirty="0">
                  <a:cs typeface="+mn-ea"/>
                  <a:sym typeface="+mn-lt"/>
                </a:rPr>
                <a:t>标签，获取其中的非标签文本，再使用正则表达式过滤掉一些</a:t>
              </a:r>
              <a:r>
                <a:rPr lang="en-US" altLang="zh-CN" sz="2000" b="1" dirty="0">
                  <a:cs typeface="+mn-ea"/>
                  <a:sym typeface="+mn-lt"/>
                </a:rPr>
                <a:t>[1]</a:t>
              </a:r>
              <a:r>
                <a:rPr lang="zh-CN" altLang="en-US" sz="2000" b="1" dirty="0">
                  <a:cs typeface="+mn-ea"/>
                  <a:sym typeface="+mn-lt"/>
                </a:rPr>
                <a:t>、</a:t>
              </a:r>
              <a:r>
                <a:rPr lang="en-US" altLang="zh-CN" sz="2000" b="1" dirty="0">
                  <a:cs typeface="+mn-ea"/>
                  <a:sym typeface="+mn-lt"/>
                </a:rPr>
                <a:t>[2-4]</a:t>
              </a:r>
              <a:r>
                <a:rPr lang="zh-CN" altLang="en-US" sz="2000" b="1" dirty="0">
                  <a:cs typeface="+mn-ea"/>
                  <a:sym typeface="+mn-lt"/>
                </a:rPr>
                <a:t>之类的注释内容。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lnSpc>
                  <a:spcPts val="3000"/>
                </a:lnSpc>
                <a:buSzPct val="25000"/>
              </a:pPr>
              <a:r>
                <a:rPr lang="zh-CN" altLang="en-US" sz="2000" b="1" dirty="0">
                  <a:cs typeface="+mn-ea"/>
                  <a:sym typeface="+mn-lt"/>
                </a:rPr>
                <a:t>所用方法讲解：</a:t>
              </a:r>
              <a:endParaRPr lang="en-US" altLang="zh-CN" sz="2000" b="1" dirty="0">
                <a:cs typeface="+mn-ea"/>
                <a:sym typeface="+mn-lt"/>
              </a:endParaRPr>
            </a:p>
            <a:p>
              <a:pPr>
                <a:lnSpc>
                  <a:spcPts val="3000"/>
                </a:lnSpc>
                <a:buSzPct val="25000"/>
              </a:pPr>
              <a:r>
                <a:rPr lang="en-US" altLang="zh-CN" sz="2000" b="1" dirty="0">
                  <a:cs typeface="+mn-ea"/>
                  <a:sym typeface="+mn-lt"/>
                </a:rPr>
                <a:t>——</a:t>
              </a:r>
              <a:r>
                <a:rPr lang="en-US" altLang="zh-CN" sz="2000" b="1" dirty="0" err="1">
                  <a:cs typeface="+mn-ea"/>
                  <a:sym typeface="+mn-lt"/>
                </a:rPr>
                <a:t>re.sub</a:t>
              </a:r>
              <a:r>
                <a:rPr lang="en-US" altLang="zh-CN" sz="2000" b="1" dirty="0">
                  <a:cs typeface="+mn-ea"/>
                  <a:sym typeface="+mn-lt"/>
                </a:rPr>
                <a:t>(a, b, c)</a:t>
              </a:r>
              <a:r>
                <a:rPr lang="zh-CN" altLang="en-US" sz="2000" b="1" dirty="0">
                  <a:cs typeface="+mn-ea"/>
                  <a:sym typeface="+mn-lt"/>
                </a:rPr>
                <a:t>方法实现将</a:t>
              </a:r>
              <a:r>
                <a:rPr lang="en-US" altLang="zh-CN" sz="2000" b="1" dirty="0">
                  <a:cs typeface="+mn-ea"/>
                  <a:sym typeface="+mn-lt"/>
                </a:rPr>
                <a:t>c</a:t>
              </a:r>
              <a:r>
                <a:rPr lang="zh-CN" altLang="en-US" sz="2000" b="1" dirty="0">
                  <a:cs typeface="+mn-ea"/>
                  <a:sym typeface="+mn-lt"/>
                </a:rPr>
                <a:t>中匹配正则</a:t>
              </a:r>
              <a:r>
                <a:rPr lang="en-US" altLang="zh-CN" sz="2000" b="1" dirty="0">
                  <a:cs typeface="+mn-ea"/>
                  <a:sym typeface="+mn-lt"/>
                </a:rPr>
                <a:t>a</a:t>
              </a:r>
              <a:r>
                <a:rPr lang="zh-CN" altLang="en-US" sz="2000" b="1" dirty="0">
                  <a:cs typeface="+mn-ea"/>
                  <a:sym typeface="+mn-lt"/>
                </a:rPr>
                <a:t>内容的全部替换为</a:t>
              </a:r>
              <a:r>
                <a:rPr lang="en-US" altLang="zh-CN" sz="2000" b="1" dirty="0">
                  <a:cs typeface="+mn-ea"/>
                  <a:sym typeface="+mn-lt"/>
                </a:rPr>
                <a:t>b</a:t>
              </a:r>
              <a:r>
                <a:rPr lang="zh-CN" altLang="en-US" sz="2000" b="1" dirty="0">
                  <a:cs typeface="+mn-ea"/>
                  <a:sym typeface="+mn-lt"/>
                </a:rPr>
                <a:t>。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174177" y="1254034"/>
              <a:ext cx="415102" cy="4151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任意多边形: 形状 22"/>
            <p:cNvSpPr/>
            <p:nvPr/>
          </p:nvSpPr>
          <p:spPr>
            <a:xfrm>
              <a:off x="7621857" y="2319560"/>
              <a:ext cx="172652" cy="163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文本框 26"/>
            <p:cNvSpPr txBox="1"/>
            <p:nvPr/>
          </p:nvSpPr>
          <p:spPr>
            <a:xfrm>
              <a:off x="1081486" y="3933572"/>
              <a:ext cx="4293154" cy="78838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3" name="任意多边形: 形状 27"/>
            <p:cNvSpPr>
              <a:spLocks/>
            </p:cNvSpPr>
            <p:nvPr/>
          </p:nvSpPr>
          <p:spPr bwMode="auto">
            <a:xfrm>
              <a:off x="4846833" y="1542579"/>
              <a:ext cx="587546" cy="601470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672064" y="1843314"/>
              <a:ext cx="0" cy="339551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0F30704-AFB1-479D-A510-D0FFEEDB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" y="1239318"/>
            <a:ext cx="6470495" cy="50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Code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8051" y="1094510"/>
            <a:ext cx="11528857" cy="5249836"/>
            <a:chOff x="1334873" y="1530161"/>
            <a:chExt cx="9585663" cy="4364973"/>
          </a:xfrm>
        </p:grpSpPr>
        <p:grpSp>
          <p:nvGrpSpPr>
            <p:cNvPr id="8" name="组合 7"/>
            <p:cNvGrpSpPr/>
            <p:nvPr/>
          </p:nvGrpSpPr>
          <p:grpSpPr>
            <a:xfrm>
              <a:off x="8170814" y="2594185"/>
              <a:ext cx="2749722" cy="2180156"/>
              <a:chOff x="8170814" y="1881636"/>
              <a:chExt cx="2749722" cy="218015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8170814" y="1881636"/>
                <a:ext cx="2611177" cy="2180156"/>
                <a:chOff x="1193500" y="1461157"/>
                <a:chExt cx="3761195" cy="2180156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193500" y="1461157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27" name="文本框 111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endParaRPr lang="zh-CN" altLang="en-US" sz="2000" b="1" dirty="0">
                      <a:solidFill>
                        <a:srgbClr val="2980B9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4" name="组合 23"/>
                <p:cNvGrpSpPr/>
                <p:nvPr/>
              </p:nvGrpSpPr>
              <p:grpSpPr>
                <a:xfrm>
                  <a:off x="1193500" y="2785065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25" name="文本框 109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endParaRPr lang="zh-CN" altLang="en-US" sz="2000" b="1" dirty="0">
                      <a:solidFill>
                        <a:srgbClr val="7BB8E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1334873" y="1530161"/>
              <a:ext cx="4393231" cy="4364973"/>
              <a:chOff x="1334873" y="602784"/>
              <a:chExt cx="4393231" cy="436497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10009" y="602784"/>
                <a:ext cx="4318095" cy="3847460"/>
                <a:chOff x="1193499" y="397133"/>
                <a:chExt cx="6219876" cy="3847460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1193499" y="397133"/>
                  <a:ext cx="6219876" cy="3847460"/>
                  <a:chOff x="1317256" y="730371"/>
                  <a:chExt cx="6219876" cy="3847460"/>
                </a:xfrm>
              </p:grpSpPr>
              <p:sp>
                <p:nvSpPr>
                  <p:cNvPr id="19" name="文本框 103"/>
                  <p:cNvSpPr txBox="1"/>
                  <p:nvPr/>
                </p:nvSpPr>
                <p:spPr>
                  <a:xfrm>
                    <a:off x="1317256" y="1129708"/>
                    <a:ext cx="4375762" cy="32422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1317256" y="730371"/>
                    <a:ext cx="6219876" cy="384746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en-US" altLang="zh-CN" sz="2000" b="1" dirty="0">
                        <a:solidFill>
                          <a:srgbClr val="00B050"/>
                        </a:solidFill>
                        <a:cs typeface="+mn-ea"/>
                        <a:sym typeface="+mn-lt"/>
                      </a:rPr>
                      <a:t>CSV</a:t>
                    </a:r>
                    <a:r>
                      <a:rPr lang="zh-CN" altLang="en-US" sz="2000" b="1" dirty="0">
                        <a:solidFill>
                          <a:srgbClr val="00B050"/>
                        </a:solidFill>
                        <a:cs typeface="+mn-ea"/>
                        <a:sym typeface="+mn-lt"/>
                      </a:rPr>
                      <a:t>文件读写</a:t>
                    </a:r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1193500" y="2785065"/>
                  <a:ext cx="3761195" cy="856248"/>
                  <a:chOff x="1317257" y="1794395"/>
                  <a:chExt cx="3761195" cy="856248"/>
                </a:xfrm>
              </p:grpSpPr>
              <p:sp>
                <p:nvSpPr>
                  <p:cNvPr id="17" name="文本框 101"/>
                  <p:cNvSpPr txBox="1"/>
                  <p:nvPr/>
                </p:nvSpPr>
                <p:spPr>
                  <a:xfrm>
                    <a:off x="1317257" y="21428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defTabSz="914378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1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17257" y="179439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endParaRPr lang="zh-CN" altLang="en-US" sz="2000" b="1" dirty="0">
                      <a:solidFill>
                        <a:srgbClr val="4098D4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14" name="直接连接符 13"/>
              <p:cNvCxnSpPr/>
              <p:nvPr/>
            </p:nvCxnSpPr>
            <p:spPr>
              <a:xfrm>
                <a:off x="1334873" y="4967757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7DC7BD-64A8-4BD0-AE13-59BC28D5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67" y="1137278"/>
            <a:ext cx="7773113" cy="26810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74C48E-4E61-47CE-B7F2-89FF975FF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567" y="3818282"/>
            <a:ext cx="7773113" cy="251629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C4BA016-CF15-4846-8395-08606E84A86E}"/>
              </a:ext>
            </a:extLst>
          </p:cNvPr>
          <p:cNvSpPr/>
          <p:nvPr/>
        </p:nvSpPr>
        <p:spPr>
          <a:xfrm>
            <a:off x="348052" y="1383715"/>
            <a:ext cx="3834394" cy="4958078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0" rIns="91412" bIns="45700" anchor="t" anchorCtr="0">
            <a:no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dirty="0">
                <a:cs typeface="+mn-ea"/>
                <a:sym typeface="+mn-lt"/>
              </a:rPr>
              <a:t>CSV</a:t>
            </a:r>
            <a:r>
              <a:rPr lang="zh-CN" altLang="en-US" sz="2000" dirty="0">
                <a:cs typeface="+mn-ea"/>
                <a:sym typeface="+mn-lt"/>
              </a:rPr>
              <a:t>文件读写的操作比较简单，</a:t>
            </a:r>
            <a:endParaRPr lang="en-US" altLang="zh-CN" sz="2000" dirty="0"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dirty="0">
                <a:cs typeface="+mn-ea"/>
                <a:sym typeface="+mn-lt"/>
              </a:rPr>
              <a:t>——with open</a:t>
            </a:r>
            <a:r>
              <a:rPr lang="zh-CN" altLang="en-US" sz="2000" dirty="0">
                <a:cs typeface="+mn-ea"/>
                <a:sym typeface="+mn-lt"/>
              </a:rPr>
              <a:t>打开文件并自动关闭文件。</a:t>
            </a:r>
            <a:endParaRPr lang="en-US" altLang="zh-CN" sz="2000" dirty="0"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cs typeface="+mn-ea"/>
                <a:sym typeface="+mn-lt"/>
              </a:rPr>
              <a:t>读：</a:t>
            </a:r>
            <a:endParaRPr lang="en-US" altLang="zh-CN" sz="2000" dirty="0"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dirty="0">
                <a:cs typeface="+mn-ea"/>
                <a:sym typeface="+mn-lt"/>
              </a:rPr>
              <a:t>——</a:t>
            </a:r>
            <a:r>
              <a:rPr lang="zh-CN" altLang="en-US" sz="2000" dirty="0">
                <a:cs typeface="+mn-ea"/>
                <a:sym typeface="+mn-lt"/>
              </a:rPr>
              <a:t>使用</a:t>
            </a:r>
            <a:r>
              <a:rPr lang="en-US" altLang="zh-CN" sz="2000" dirty="0" err="1">
                <a:cs typeface="+mn-ea"/>
                <a:sym typeface="+mn-lt"/>
              </a:rPr>
              <a:t>os.path.exists</a:t>
            </a:r>
            <a:r>
              <a:rPr lang="en-US" altLang="zh-CN" sz="2000" dirty="0">
                <a:cs typeface="+mn-ea"/>
                <a:sym typeface="+mn-lt"/>
              </a:rPr>
              <a:t>()</a:t>
            </a:r>
            <a:r>
              <a:rPr lang="zh-CN" altLang="en-US" sz="2000" dirty="0">
                <a:cs typeface="+mn-ea"/>
                <a:sym typeface="+mn-lt"/>
              </a:rPr>
              <a:t>方法判断文件是否存在，并用</a:t>
            </a:r>
            <a:r>
              <a:rPr lang="en-US" altLang="zh-CN" sz="2000" dirty="0">
                <a:cs typeface="+mn-ea"/>
                <a:sym typeface="+mn-lt"/>
              </a:rPr>
              <a:t>w</a:t>
            </a:r>
            <a:r>
              <a:rPr lang="zh-CN" altLang="en-US" sz="2000" dirty="0">
                <a:cs typeface="+mn-ea"/>
                <a:sym typeface="+mn-lt"/>
              </a:rPr>
              <a:t>方式打开文件，等价于创建文件。</a:t>
            </a:r>
            <a:endParaRPr lang="en-US" altLang="zh-CN" sz="2000" dirty="0">
              <a:cs typeface="+mn-ea"/>
              <a:sym typeface="+mn-lt"/>
            </a:endParaRP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dirty="0">
                <a:cs typeface="+mn-ea"/>
                <a:sym typeface="+mn-lt"/>
              </a:rPr>
              <a:t>——</a:t>
            </a:r>
            <a:r>
              <a:rPr lang="zh-CN" altLang="en-US" sz="2000" dirty="0">
                <a:cs typeface="+mn-ea"/>
                <a:sym typeface="+mn-lt"/>
              </a:rPr>
              <a:t>使用</a:t>
            </a:r>
            <a:r>
              <a:rPr lang="en-US" altLang="zh-CN" sz="2000" dirty="0" err="1">
                <a:cs typeface="+mn-ea"/>
                <a:sym typeface="+mn-lt"/>
              </a:rPr>
              <a:t>csv.reader</a:t>
            </a:r>
            <a:r>
              <a:rPr lang="en-US" altLang="zh-CN" sz="2000" dirty="0">
                <a:cs typeface="+mn-ea"/>
                <a:sym typeface="+mn-lt"/>
              </a:rPr>
              <a:t>()</a:t>
            </a:r>
            <a:r>
              <a:rPr lang="zh-CN" altLang="en-US" sz="2000" dirty="0">
                <a:cs typeface="+mn-ea"/>
                <a:sym typeface="+mn-lt"/>
              </a:rPr>
              <a:t>将</a:t>
            </a:r>
            <a:r>
              <a:rPr lang="en-US" altLang="zh-CN" sz="2000" dirty="0">
                <a:cs typeface="+mn-ea"/>
                <a:sym typeface="+mn-lt"/>
              </a:rPr>
              <a:t>csv</a:t>
            </a:r>
            <a:r>
              <a:rPr lang="zh-CN" altLang="en-US" sz="2000" dirty="0">
                <a:cs typeface="+mn-ea"/>
                <a:sym typeface="+mn-lt"/>
              </a:rPr>
              <a:t>文件全部读入列表中</a:t>
            </a:r>
            <a:r>
              <a:rPr lang="en-US" altLang="zh-CN" sz="2000" dirty="0">
                <a:cs typeface="+mn-ea"/>
                <a:sym typeface="+mn-lt"/>
              </a:rPr>
              <a:t>;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cs typeface="+mn-ea"/>
                <a:sym typeface="+mn-lt"/>
              </a:rPr>
              <a:t>写：</a:t>
            </a:r>
            <a:br>
              <a:rPr lang="en-US" altLang="zh-CN" sz="2000" dirty="0">
                <a:cs typeface="+mn-ea"/>
                <a:sym typeface="+mn-lt"/>
              </a:rPr>
            </a:br>
            <a:r>
              <a:rPr lang="en-US" altLang="zh-CN" sz="2000" dirty="0">
                <a:cs typeface="+mn-ea"/>
                <a:sym typeface="+mn-lt"/>
              </a:rPr>
              <a:t>——</a:t>
            </a:r>
            <a:r>
              <a:rPr lang="zh-CN" altLang="en-US" sz="2000" dirty="0">
                <a:cs typeface="+mn-ea"/>
                <a:sym typeface="+mn-lt"/>
              </a:rPr>
              <a:t>使用</a:t>
            </a:r>
            <a:r>
              <a:rPr lang="en-US" altLang="zh-CN" sz="2000" dirty="0" err="1">
                <a:cs typeface="+mn-ea"/>
                <a:sym typeface="+mn-lt"/>
              </a:rPr>
              <a:t>csv.writer</a:t>
            </a:r>
            <a:r>
              <a:rPr lang="en-US" altLang="zh-CN" sz="2000" dirty="0">
                <a:cs typeface="+mn-ea"/>
                <a:sym typeface="+mn-lt"/>
              </a:rPr>
              <a:t>()</a:t>
            </a:r>
            <a:r>
              <a:rPr lang="zh-CN" altLang="en-US" sz="2000" dirty="0">
                <a:cs typeface="+mn-ea"/>
                <a:sym typeface="+mn-lt"/>
              </a:rPr>
              <a:t>实例化一个</a:t>
            </a:r>
            <a:r>
              <a:rPr lang="en-US" altLang="zh-CN" sz="2000" dirty="0">
                <a:cs typeface="+mn-ea"/>
                <a:sym typeface="+mn-lt"/>
              </a:rPr>
              <a:t>writer</a:t>
            </a:r>
            <a:r>
              <a:rPr lang="zh-CN" altLang="en-US" sz="2000" dirty="0">
                <a:cs typeface="+mn-ea"/>
                <a:sym typeface="+mn-lt"/>
              </a:rPr>
              <a:t>对象，使用</a:t>
            </a:r>
            <a:r>
              <a:rPr lang="en-US" altLang="zh-CN" sz="2000" dirty="0" err="1">
                <a:cs typeface="+mn-ea"/>
                <a:sym typeface="+mn-lt"/>
              </a:rPr>
              <a:t>writerow</a:t>
            </a:r>
            <a:r>
              <a:rPr lang="zh-CN" altLang="en-US" sz="2000" dirty="0">
                <a:cs typeface="+mn-ea"/>
                <a:sym typeface="+mn-lt"/>
              </a:rPr>
              <a:t>方法一行一行的导入文件中。</a:t>
            </a:r>
          </a:p>
        </p:txBody>
      </p:sp>
    </p:spTree>
    <p:extLst>
      <p:ext uri="{BB962C8B-B14F-4D97-AF65-F5344CB8AC3E}">
        <p14:creationId xmlns:p14="http://schemas.microsoft.com/office/powerpoint/2010/main" val="278629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tile tx="-11430000" ty="3238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3"/>
            </p:custDataLst>
          </p:nvPr>
        </p:nvSpPr>
        <p:spPr>
          <a:xfrm>
            <a:off x="5027135" y="2307181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cs typeface="+mn-ea"/>
                <a:sym typeface="+mn-lt"/>
              </a:rPr>
              <a:t>5</a:t>
            </a:r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4"/>
            </p:custDataLst>
          </p:nvPr>
        </p:nvSpPr>
        <p:spPr>
          <a:xfrm>
            <a:off x="6577668" y="2077501"/>
            <a:ext cx="4116459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Difficulties</a:t>
            </a:r>
            <a:endParaRPr lang="zh-CN" altLang="en-US" sz="32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6" name="MH_Others_1"/>
          <p:cNvSpPr txBox="1"/>
          <p:nvPr>
            <p:custDataLst>
              <p:tags r:id="rId5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spc="200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第</a:t>
            </a:r>
          </a:p>
        </p:txBody>
      </p:sp>
      <p:sp>
        <p:nvSpPr>
          <p:cNvPr id="17" name="MH_Others_2"/>
          <p:cNvSpPr txBox="1"/>
          <p:nvPr>
            <p:custDataLst>
              <p:tags r:id="rId6"/>
            </p:custDataLst>
          </p:nvPr>
        </p:nvSpPr>
        <p:spPr>
          <a:xfrm>
            <a:off x="5809975" y="3306169"/>
            <a:ext cx="631466" cy="7563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spc="20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章</a:t>
            </a:r>
          </a:p>
        </p:txBody>
      </p:sp>
      <p:sp>
        <p:nvSpPr>
          <p:cNvPr id="6" name="MH_Title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77668" y="3306169"/>
            <a:ext cx="4223535" cy="15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12779967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  <p:bldP spid="17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Difficulties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419" y="1107440"/>
            <a:ext cx="11315162" cy="5354320"/>
            <a:chOff x="1410009" y="1540912"/>
            <a:chExt cx="9407986" cy="4451846"/>
          </a:xfrm>
        </p:grpSpPr>
        <p:grpSp>
          <p:nvGrpSpPr>
            <p:cNvPr id="21" name="组合 20"/>
            <p:cNvGrpSpPr/>
            <p:nvPr/>
          </p:nvGrpSpPr>
          <p:grpSpPr>
            <a:xfrm>
              <a:off x="8170814" y="2594185"/>
              <a:ext cx="2611177" cy="2180156"/>
              <a:chOff x="1193500" y="1461157"/>
              <a:chExt cx="3761195" cy="218015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193500" y="1461157"/>
                <a:ext cx="3761195" cy="856248"/>
                <a:chOff x="1317257" y="1794395"/>
                <a:chExt cx="3761195" cy="856248"/>
              </a:xfrm>
            </p:grpSpPr>
            <p:sp>
              <p:nvSpPr>
                <p:cNvPr id="27" name="文本框 111"/>
                <p:cNvSpPr txBox="1"/>
                <p:nvPr/>
              </p:nvSpPr>
              <p:spPr>
                <a:xfrm>
                  <a:off x="1317257" y="214281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endParaRPr lang="zh-CN" altLang="en-US"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317257" y="179439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endParaRPr lang="zh-CN" altLang="en-US" sz="2000" b="1" dirty="0">
                    <a:solidFill>
                      <a:srgbClr val="2980B9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193500" y="2785065"/>
                <a:ext cx="3761195" cy="856248"/>
                <a:chOff x="1317257" y="1794395"/>
                <a:chExt cx="3761195" cy="856248"/>
              </a:xfrm>
            </p:grpSpPr>
            <p:sp>
              <p:nvSpPr>
                <p:cNvPr id="25" name="文本框 109"/>
                <p:cNvSpPr txBox="1"/>
                <p:nvPr/>
              </p:nvSpPr>
              <p:spPr>
                <a:xfrm>
                  <a:off x="1317257" y="214281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endParaRPr lang="zh-CN" altLang="en-US"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317257" y="179439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endParaRPr lang="zh-CN" altLang="en-US" sz="2000" b="1" dirty="0">
                    <a:solidFill>
                      <a:srgbClr val="7BB8E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1410009" y="1540912"/>
              <a:ext cx="9407986" cy="4451846"/>
              <a:chOff x="1193500" y="407884"/>
              <a:chExt cx="13551463" cy="4451846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193500" y="407884"/>
                <a:ext cx="13551463" cy="4451846"/>
                <a:chOff x="1317257" y="741122"/>
                <a:chExt cx="13551463" cy="4451846"/>
              </a:xfrm>
            </p:grpSpPr>
            <p:sp>
              <p:nvSpPr>
                <p:cNvPr id="19" name="文本框 103"/>
                <p:cNvSpPr txBox="1"/>
                <p:nvPr/>
              </p:nvSpPr>
              <p:spPr>
                <a:xfrm>
                  <a:off x="1317257" y="214281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endParaRPr lang="zh-CN" altLang="en-US"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317258" y="741122"/>
                  <a:ext cx="13551462" cy="4451846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/>
                </a:bodyPr>
                <a:lstStyle/>
                <a:p>
                  <a:r>
                    <a:rPr lang="zh-CN" altLang="en-US" sz="2000" dirty="0">
                      <a:solidFill>
                        <a:srgbClr val="1F608B"/>
                      </a:solidFill>
                      <a:cs typeface="+mn-ea"/>
                      <a:sym typeface="+mn-lt"/>
                    </a:rPr>
                    <a:t>    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Kitten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的内核是花两个晚上做的，除了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QA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库生成，基本没有难点，然后在为了做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Demo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的时候遇到了几个问题，我分成了克服了的和未克服的两个难点：</a:t>
                  </a:r>
                  <a:endParaRPr lang="en-US" altLang="zh-CN" sz="2000" dirty="0">
                    <a:cs typeface="+mn-ea"/>
                    <a:sym typeface="+mn-lt"/>
                  </a:endParaRPr>
                </a:p>
                <a:p>
                  <a:endParaRPr lang="en-US" altLang="zh-CN" sz="2000" dirty="0">
                    <a:cs typeface="+mn-ea"/>
                    <a:sym typeface="+mn-lt"/>
                  </a:endParaRPr>
                </a:p>
                <a:p>
                  <a:r>
                    <a:rPr lang="en-US" altLang="zh-CN" sz="2000" b="1" dirty="0">
                      <a:cs typeface="+mn-ea"/>
                      <a:sym typeface="+mn-lt"/>
                    </a:rPr>
                    <a:t>One, </a:t>
                  </a:r>
                  <a:r>
                    <a:rPr lang="zh-CN" altLang="en-US" sz="2000" b="1" dirty="0">
                      <a:cs typeface="+mn-ea"/>
                      <a:sym typeface="+mn-lt"/>
                    </a:rPr>
                    <a:t>克服了的难点：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First, </a:t>
                  </a: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    Python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语言不熟悉，平时不太用这门语言，不过接下来准备用</a:t>
                  </a:r>
                  <a:r>
                    <a:rPr lang="en-US" altLang="zh-CN" sz="2000" dirty="0" err="1">
                      <a:cs typeface="+mn-ea"/>
                      <a:sym typeface="+mn-lt"/>
                    </a:rPr>
                    <a:t>django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处理服务器后端，所以会开始花时间研究了。</a:t>
                  </a:r>
                  <a:endParaRPr lang="en-US" altLang="zh-CN" sz="2000" dirty="0">
                    <a:cs typeface="+mn-ea"/>
                    <a:sym typeface="+mn-lt"/>
                  </a:endParaRPr>
                </a:p>
                <a:p>
                  <a:endParaRPr lang="en-US" altLang="zh-CN" sz="2000" b="1" dirty="0">
                    <a:cs typeface="+mn-ea"/>
                    <a:sym typeface="+mn-lt"/>
                  </a:endParaRPr>
                </a:p>
                <a:p>
                  <a:r>
                    <a:rPr lang="en-US" altLang="zh-CN" sz="2000" b="1" dirty="0">
                      <a:cs typeface="+mn-ea"/>
                      <a:sym typeface="+mn-lt"/>
                    </a:rPr>
                    <a:t>Two, </a:t>
                  </a:r>
                  <a:r>
                    <a:rPr lang="zh-CN" altLang="en-US" sz="2000" b="1" dirty="0">
                      <a:cs typeface="+mn-ea"/>
                      <a:sym typeface="+mn-lt"/>
                    </a:rPr>
                    <a:t>有想法但是没有克服的难点：</a:t>
                  </a:r>
                  <a:endParaRPr lang="en-US" altLang="zh-CN" sz="2000" b="1" dirty="0">
                    <a:cs typeface="+mn-ea"/>
                    <a:sym typeface="+mn-lt"/>
                  </a:endParaRP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FIRST,</a:t>
                  </a: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    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学习聊天记录建立知识库，刚刚在如何制作的时候提到过了这个问题。</a:t>
                  </a:r>
                  <a:endParaRPr lang="en-US" altLang="zh-CN" sz="2000" dirty="0">
                    <a:cs typeface="+mn-ea"/>
                    <a:sym typeface="+mn-lt"/>
                  </a:endParaRP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SECOND,</a:t>
                  </a:r>
                </a:p>
                <a:p>
                  <a:r>
                    <a:rPr lang="en-US" altLang="zh-CN" sz="2000" dirty="0">
                      <a:cs typeface="+mn-ea"/>
                      <a:sym typeface="+mn-lt"/>
                    </a:rPr>
                    <a:t>    PCM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音频文件的采集和播放。在做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Demo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的时候为了能做好看一点交互多一点，准备在虚幻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4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游戏引擎的一个游戏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Demo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中接入我机器人，并接入百度或讯飞的语音识别和百度语音合成，不过在</a:t>
                  </a:r>
                  <a:r>
                    <a:rPr lang="en-US" altLang="zh-CN" sz="2000" dirty="0">
                      <a:cs typeface="+mn-ea"/>
                      <a:sym typeface="+mn-lt"/>
                    </a:rPr>
                    <a:t>pcm</a:t>
                  </a:r>
                  <a:r>
                    <a:rPr lang="zh-CN" altLang="en-US" sz="2000" dirty="0">
                      <a:cs typeface="+mn-ea"/>
                      <a:sym typeface="+mn-lt"/>
                    </a:rPr>
                    <a:t>音频的采集上卡住了，所以也没有克服。</a:t>
                  </a:r>
                  <a:endParaRPr lang="en-US" altLang="zh-CN" sz="2000" dirty="0">
                    <a:cs typeface="+mn-ea"/>
                    <a:sym typeface="+mn-lt"/>
                  </a:endParaRPr>
                </a:p>
                <a:p>
                  <a:endParaRPr lang="zh-CN" altLang="en-US" sz="2000" b="1" dirty="0">
                    <a:solidFill>
                      <a:srgbClr val="1F608B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93500" y="2785065"/>
                <a:ext cx="3761195" cy="856248"/>
                <a:chOff x="1317257" y="1794395"/>
                <a:chExt cx="3761195" cy="856248"/>
              </a:xfrm>
            </p:grpSpPr>
            <p:sp>
              <p:nvSpPr>
                <p:cNvPr id="17" name="文本框 101"/>
                <p:cNvSpPr txBox="1"/>
                <p:nvPr/>
              </p:nvSpPr>
              <p:spPr>
                <a:xfrm>
                  <a:off x="1317257" y="214281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endParaRPr lang="zh-CN" altLang="en-US" sz="1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317257" y="179439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endParaRPr lang="zh-CN" altLang="en-US" sz="2000" b="1" dirty="0">
                    <a:solidFill>
                      <a:srgbClr val="4098D4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7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2"/>
            </p:custDataLst>
          </p:nvPr>
        </p:nvSpPr>
        <p:spPr>
          <a:xfrm>
            <a:off x="1301855" y="2491443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3"/>
            </p:custDataLst>
          </p:nvPr>
        </p:nvSpPr>
        <p:spPr>
          <a:xfrm>
            <a:off x="3940195" y="2397630"/>
            <a:ext cx="6120023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Thanks for watching!</a:t>
            </a:r>
          </a:p>
          <a:p>
            <a:pPr algn="just">
              <a:lnSpc>
                <a:spcPct val="130000"/>
              </a:lnSpc>
            </a:pPr>
            <a:r>
              <a:rPr lang="en-US" altLang="zh-CN" sz="3200" spc="600" dirty="0">
                <a:cs typeface="+mn-ea"/>
                <a:sym typeface="+mn-lt"/>
              </a:rPr>
              <a:t>		</a:t>
            </a:r>
            <a:r>
              <a:rPr lang="zh-CN" altLang="en-US" sz="3200" spc="600" dirty="0">
                <a:cs typeface="+mn-ea"/>
                <a:sym typeface="+mn-lt"/>
              </a:rPr>
              <a:t>欢迎探讨！</a:t>
            </a:r>
          </a:p>
        </p:txBody>
      </p:sp>
      <p:sp>
        <p:nvSpPr>
          <p:cNvPr id="16" name="MH_Others_1"/>
          <p:cNvSpPr txBox="1"/>
          <p:nvPr>
            <p:custDataLst>
              <p:tags r:id="rId4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5400" spc="200" dirty="0">
              <a:solidFill>
                <a:schemeClr val="accent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4217401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MH_Title"/>
          <p:cNvSpPr txBox="1"/>
          <p:nvPr>
            <p:custDataLst>
              <p:tags r:id="rId2"/>
            </p:custDataLst>
          </p:nvPr>
        </p:nvSpPr>
        <p:spPr>
          <a:xfrm>
            <a:off x="1272243" y="620176"/>
            <a:ext cx="4116459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spc="600" dirty="0">
                <a:cs typeface="+mn-ea"/>
                <a:sym typeface="+mn-lt"/>
              </a:rPr>
              <a:t>分工比例：</a:t>
            </a:r>
          </a:p>
        </p:txBody>
      </p:sp>
      <p:sp>
        <p:nvSpPr>
          <p:cNvPr id="6" name="MH_Title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77668" y="3306169"/>
            <a:ext cx="4223535" cy="15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9CD458A-8B74-41E3-A1A8-0910600E5C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62124" y="2038350"/>
          <a:ext cx="8943976" cy="337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1988">
                  <a:extLst>
                    <a:ext uri="{9D8B030D-6E8A-4147-A177-3AD203B41FA5}">
                      <a16:colId xmlns:a16="http://schemas.microsoft.com/office/drawing/2014/main" val="2748015131"/>
                    </a:ext>
                  </a:extLst>
                </a:gridCol>
                <a:gridCol w="4471988">
                  <a:extLst>
                    <a:ext uri="{9D8B030D-6E8A-4147-A177-3AD203B41FA5}">
                      <a16:colId xmlns:a16="http://schemas.microsoft.com/office/drawing/2014/main" val="4150221879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664569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cs typeface="+mn-ea"/>
                        </a:rPr>
                        <a:t>谢建福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011058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cs typeface="+mn-ea"/>
                        </a:rPr>
                        <a:t>李宇恒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967609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cs typeface="+mn-ea"/>
                        </a:rPr>
                        <a:t>李麒麟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5508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cs typeface="+mn-ea"/>
                        </a:rPr>
                        <a:t>白玛央金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487223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cs typeface="+mn-ea"/>
                        </a:rPr>
                        <a:t>次卓嘎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5985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1164702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2"/>
            </p:custDataLst>
          </p:nvPr>
        </p:nvSpPr>
        <p:spPr>
          <a:xfrm>
            <a:off x="5027135" y="2307181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3"/>
            </p:custDataLst>
          </p:nvPr>
        </p:nvSpPr>
        <p:spPr>
          <a:xfrm>
            <a:off x="6577668" y="2077501"/>
            <a:ext cx="4116459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Samples</a:t>
            </a:r>
            <a:endParaRPr lang="zh-CN" altLang="en-US" sz="32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6" name="MH_Others_1"/>
          <p:cNvSpPr txBox="1"/>
          <p:nvPr>
            <p:custDataLst>
              <p:tags r:id="rId4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spc="200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第</a:t>
            </a:r>
          </a:p>
        </p:txBody>
      </p:sp>
      <p:sp>
        <p:nvSpPr>
          <p:cNvPr id="17" name="MH_Others_2"/>
          <p:cNvSpPr txBox="1"/>
          <p:nvPr>
            <p:custDataLst>
              <p:tags r:id="rId5"/>
            </p:custDataLst>
          </p:nvPr>
        </p:nvSpPr>
        <p:spPr>
          <a:xfrm>
            <a:off x="5809975" y="3306169"/>
            <a:ext cx="631466" cy="7563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spc="20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章</a:t>
            </a:r>
          </a:p>
        </p:txBody>
      </p:sp>
      <p:sp>
        <p:nvSpPr>
          <p:cNvPr id="6" name="MH_Title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77668" y="3306169"/>
            <a:ext cx="4223535" cy="15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357744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  <p:bldP spid="1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Samples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箭头: 五边形 2"/>
          <p:cNvSpPr>
            <a:spLocks noChangeAspect="1"/>
          </p:cNvSpPr>
          <p:nvPr/>
        </p:nvSpPr>
        <p:spPr bwMode="auto">
          <a:xfrm>
            <a:off x="899247" y="1046018"/>
            <a:ext cx="10753725" cy="1153276"/>
          </a:xfrm>
          <a:prstGeom prst="homePlate">
            <a:avLst>
              <a:gd name="adj" fmla="val 35856"/>
            </a:avLst>
          </a:prstGeom>
          <a:solidFill>
            <a:schemeClr val="tx1">
              <a:lumMod val="20000"/>
              <a:lumOff val="80000"/>
              <a:alpha val="48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F294FC-5774-4EC9-A571-70C78372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6" y="1028707"/>
            <a:ext cx="3047279" cy="58292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22F71-CDC4-4C05-8B9B-9CEC8A11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95" y="1046017"/>
            <a:ext cx="3047278" cy="58292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067C85-0269-4C14-A28B-AD9E067FF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00" y="1028707"/>
            <a:ext cx="3047278" cy="58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Samples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PA_7ba89de1-f3e2-479c-97c8-095355a8624a">
            <a:extLst>
              <a:ext uri="{FF2B5EF4-FFF2-40B4-BE49-F238E27FC236}">
                <a16:creationId xmlns:a16="http://schemas.microsoft.com/office/drawing/2014/main" id="{77B28C9C-82EF-4BCB-B974-589E9C80A3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76029" y="1202661"/>
            <a:ext cx="10297144" cy="4463235"/>
            <a:chOff x="947436" y="1202661"/>
            <a:chExt cx="10297144" cy="4463235"/>
          </a:xfrm>
        </p:grpSpPr>
        <p:sp>
          <p:nvSpPr>
            <p:cNvPr id="8" name="任意多边形: 形状 6">
              <a:extLst>
                <a:ext uri="{FF2B5EF4-FFF2-40B4-BE49-F238E27FC236}">
                  <a16:creationId xmlns:a16="http://schemas.microsoft.com/office/drawing/2014/main" id="{88A623AD-CA13-48E1-9E36-E2855A43D269}"/>
                </a:ext>
              </a:extLst>
            </p:cNvPr>
            <p:cNvSpPr/>
            <p:nvPr/>
          </p:nvSpPr>
          <p:spPr>
            <a:xfrm rot="18914935">
              <a:off x="1653265" y="1205794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A12C37F7-94DF-42EF-B194-BCF6D1CB675B}"/>
                </a:ext>
              </a:extLst>
            </p:cNvPr>
            <p:cNvSpPr/>
            <p:nvPr/>
          </p:nvSpPr>
          <p:spPr>
            <a:xfrm rot="2703745">
              <a:off x="1859635" y="1208053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F735C6C-3D92-4C31-98A7-5589433919E7}"/>
                </a:ext>
              </a:extLst>
            </p:cNvPr>
            <p:cNvCxnSpPr/>
            <p:nvPr/>
          </p:nvCxnSpPr>
          <p:spPr>
            <a:xfrm flipH="1">
              <a:off x="2315330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58264B-1CFA-4C04-9910-8DAE2B621A19}"/>
                </a:ext>
              </a:extLst>
            </p:cNvPr>
            <p:cNvSpPr/>
            <p:nvPr/>
          </p:nvSpPr>
          <p:spPr>
            <a:xfrm>
              <a:off x="947436" y="4697422"/>
              <a:ext cx="2410002" cy="96846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D46E42D-3F14-4D43-B245-A57624FFC035}"/>
                </a:ext>
              </a:extLst>
            </p:cNvPr>
            <p:cNvSpPr/>
            <p:nvPr/>
          </p:nvSpPr>
          <p:spPr>
            <a:xfrm>
              <a:off x="12222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2000" b="1" noProof="1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667356-B778-44F8-8E75-038A74F55746}"/>
                </a:ext>
              </a:extLst>
            </p:cNvPr>
            <p:cNvSpPr/>
            <p:nvPr/>
          </p:nvSpPr>
          <p:spPr>
            <a:xfrm>
              <a:off x="1071792" y="4199513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1400" noProof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7CBE5CF-112B-4E50-955A-3269C94A68D5}"/>
                </a:ext>
              </a:extLst>
            </p:cNvPr>
            <p:cNvCxnSpPr/>
            <p:nvPr/>
          </p:nvCxnSpPr>
          <p:spPr>
            <a:xfrm flipH="1">
              <a:off x="3851218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任意多边形: 形状 17">
              <a:extLst>
                <a:ext uri="{FF2B5EF4-FFF2-40B4-BE49-F238E27FC236}">
                  <a16:creationId xmlns:a16="http://schemas.microsoft.com/office/drawing/2014/main" id="{EE940654-EFF0-4721-A6AC-7FF57F8F53A0}"/>
                </a:ext>
              </a:extLst>
            </p:cNvPr>
            <p:cNvSpPr/>
            <p:nvPr/>
          </p:nvSpPr>
          <p:spPr>
            <a:xfrm rot="18914935">
              <a:off x="5577151" y="1206173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任意多边形: 形状 18">
              <a:extLst>
                <a:ext uri="{FF2B5EF4-FFF2-40B4-BE49-F238E27FC236}">
                  <a16:creationId xmlns:a16="http://schemas.microsoft.com/office/drawing/2014/main" id="{103956EC-A2DB-4922-BD02-2860332ACDF6}"/>
                </a:ext>
              </a:extLst>
            </p:cNvPr>
            <p:cNvSpPr/>
            <p:nvPr/>
          </p:nvSpPr>
          <p:spPr>
            <a:xfrm rot="2703745">
              <a:off x="5792596" y="1191413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3C4B1DE-F8A4-4F4F-9299-814717A9D008}"/>
                </a:ext>
              </a:extLst>
            </p:cNvPr>
            <p:cNvCxnSpPr/>
            <p:nvPr/>
          </p:nvCxnSpPr>
          <p:spPr>
            <a:xfrm flipH="1">
              <a:off x="4944374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CA21107-CCBA-4B0E-A638-72067E5DE96A}"/>
                </a:ext>
              </a:extLst>
            </p:cNvPr>
            <p:cNvSpPr/>
            <p:nvPr/>
          </p:nvSpPr>
          <p:spPr>
            <a:xfrm>
              <a:off x="3576492" y="4697434"/>
              <a:ext cx="2410002" cy="96846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D7743D-F3C1-4E86-B2BA-179E72D4FD94}"/>
                </a:ext>
              </a:extLst>
            </p:cNvPr>
            <p:cNvSpPr/>
            <p:nvPr/>
          </p:nvSpPr>
          <p:spPr>
            <a:xfrm>
              <a:off x="3851256" y="3719996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2000" b="1" noProof="1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D4A034-1787-43AA-BF93-A24AFE9F9B23}"/>
                </a:ext>
              </a:extLst>
            </p:cNvPr>
            <p:cNvSpPr/>
            <p:nvPr/>
          </p:nvSpPr>
          <p:spPr>
            <a:xfrm>
              <a:off x="3860375" y="4045626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1400" noProof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CEFCC2C-D1C9-432A-A28D-B3C8E7B55B7D}"/>
                </a:ext>
              </a:extLst>
            </p:cNvPr>
            <p:cNvCxnSpPr/>
            <p:nvPr/>
          </p:nvCxnSpPr>
          <p:spPr>
            <a:xfrm flipH="1">
              <a:off x="6480262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E50FE10-FF0D-4366-AE02-062015E05F10}"/>
                </a:ext>
              </a:extLst>
            </p:cNvPr>
            <p:cNvSpPr/>
            <p:nvPr/>
          </p:nvSpPr>
          <p:spPr>
            <a:xfrm rot="18914935">
              <a:off x="9715434" y="1202661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FD77691-F7C1-45A4-9EC4-902D7D14B14B}"/>
                </a:ext>
              </a:extLst>
            </p:cNvPr>
            <p:cNvSpPr/>
            <p:nvPr/>
          </p:nvSpPr>
          <p:spPr>
            <a:xfrm rot="2703745">
              <a:off x="9921803" y="1208052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207FD57-B662-4654-9754-57EC0970E49B}"/>
                </a:ext>
              </a:extLst>
            </p:cNvPr>
            <p:cNvCxnSpPr/>
            <p:nvPr/>
          </p:nvCxnSpPr>
          <p:spPr>
            <a:xfrm flipH="1">
              <a:off x="7573418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DAE9945-83BB-4D61-B08C-81CD64BFACFA}"/>
                </a:ext>
              </a:extLst>
            </p:cNvPr>
            <p:cNvSpPr/>
            <p:nvPr/>
          </p:nvSpPr>
          <p:spPr>
            <a:xfrm>
              <a:off x="6205536" y="4697434"/>
              <a:ext cx="2410002" cy="96846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A9332AF-1B82-4390-BAB2-ACD45FA29F13}"/>
                </a:ext>
              </a:extLst>
            </p:cNvPr>
            <p:cNvSpPr/>
            <p:nvPr/>
          </p:nvSpPr>
          <p:spPr>
            <a:xfrm>
              <a:off x="64803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2000" b="1" noProof="1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255780E-AEDC-495A-9704-E391D9D25CD8}"/>
                </a:ext>
              </a:extLst>
            </p:cNvPr>
            <p:cNvSpPr/>
            <p:nvPr/>
          </p:nvSpPr>
          <p:spPr>
            <a:xfrm>
              <a:off x="6489419" y="4045625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1400" noProof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015FFBC-3E22-48BC-A815-97A9B8E2831A}"/>
                </a:ext>
              </a:extLst>
            </p:cNvPr>
            <p:cNvCxnSpPr/>
            <p:nvPr/>
          </p:nvCxnSpPr>
          <p:spPr>
            <a:xfrm flipH="1">
              <a:off x="9109305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019B23C-59B5-4BC2-90F9-4BF5E826ED5E}"/>
                </a:ext>
              </a:extLst>
            </p:cNvPr>
            <p:cNvCxnSpPr/>
            <p:nvPr/>
          </p:nvCxnSpPr>
          <p:spPr>
            <a:xfrm flipH="1">
              <a:off x="10202461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00643B8-0849-4623-B49C-2C233A6615CD}"/>
                </a:ext>
              </a:extLst>
            </p:cNvPr>
            <p:cNvSpPr/>
            <p:nvPr/>
          </p:nvSpPr>
          <p:spPr>
            <a:xfrm>
              <a:off x="8834578" y="4697434"/>
              <a:ext cx="2410002" cy="96846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FB354A6-D307-47C8-8898-4D863FB194A9}"/>
                </a:ext>
              </a:extLst>
            </p:cNvPr>
            <p:cNvSpPr/>
            <p:nvPr/>
          </p:nvSpPr>
          <p:spPr>
            <a:xfrm>
              <a:off x="9109344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2000" b="1" noProof="1">
                <a:solidFill>
                  <a:schemeClr val="accent4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1697D74-AC91-495C-B65B-E296D3A34680}"/>
                </a:ext>
              </a:extLst>
            </p:cNvPr>
            <p:cNvSpPr/>
            <p:nvPr/>
          </p:nvSpPr>
          <p:spPr>
            <a:xfrm>
              <a:off x="9118463" y="4045626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</a:pPr>
              <a:endParaRPr lang="zh-CN" altLang="en-US" sz="1400" noProof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11D1A81-0CBB-4802-AA43-6FC320120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0" y="1426254"/>
            <a:ext cx="2853725" cy="5459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66DBAA-72E7-4F40-974E-2F801B501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28" y="1419407"/>
            <a:ext cx="2853725" cy="54590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E33AB8-20AA-40D4-BC9A-826934D86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11" y="1409615"/>
            <a:ext cx="2872561" cy="5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Samples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PA_d95e91cf-58a4-4e71-b536-74e4c4e9b22d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4644" y="3022182"/>
            <a:ext cx="9104982" cy="2485570"/>
            <a:chOff x="1544680" y="3201906"/>
            <a:chExt cx="9104982" cy="2485570"/>
          </a:xfrm>
        </p:grpSpPr>
        <p:grpSp>
          <p:nvGrpSpPr>
            <p:cNvPr id="12" name="组合 11"/>
            <p:cNvGrpSpPr/>
            <p:nvPr/>
          </p:nvGrpSpPr>
          <p:grpSpPr>
            <a:xfrm>
              <a:off x="2983761" y="3227817"/>
              <a:ext cx="1191018" cy="742677"/>
              <a:chOff x="3165009" y="4676416"/>
              <a:chExt cx="1191018" cy="742677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3165009" y="4734754"/>
                <a:ext cx="541319" cy="671945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3758532" y="4676416"/>
                <a:ext cx="597495" cy="742677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7257640" y="3206547"/>
              <a:ext cx="1185567" cy="742964"/>
              <a:chOff x="7145857" y="4431627"/>
              <a:chExt cx="1304124" cy="81726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7145857" y="4509747"/>
                <a:ext cx="595451" cy="73914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7792737" y="4431627"/>
                <a:ext cx="657244" cy="816945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1613610" y="3659856"/>
              <a:ext cx="1844752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  <a:defRPr/>
              </a:pPr>
              <a:endParaRPr lang="zh-CN" altLang="en-US" sz="2000" b="1" noProof="1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44680" y="4172316"/>
              <a:ext cx="1973940" cy="8951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005854" y="3515561"/>
              <a:ext cx="2251788" cy="1444054"/>
              <a:chOff x="5572814" y="4397582"/>
              <a:chExt cx="1844755" cy="144405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572814" y="4397582"/>
                <a:ext cx="1844752" cy="338554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buClr>
                    <a:srgbClr val="E24848"/>
                  </a:buClr>
                  <a:defRPr/>
                </a:pPr>
                <a:endParaRPr lang="zh-CN" altLang="en-US" sz="2000" b="1" noProof="1"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572814" y="4868647"/>
                <a:ext cx="1844755" cy="97298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997378" y="3201906"/>
              <a:ext cx="976832" cy="27699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  <a:defRPr/>
              </a:pPr>
              <a:endParaRPr lang="zh-CN" altLang="en-US" sz="1200" noProof="1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725712" y="3656955"/>
              <a:ext cx="1844752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  <a:defRPr/>
              </a:pPr>
              <a:endParaRPr lang="zh-CN" altLang="en-US" sz="2000" b="1" noProof="1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676551" y="4176257"/>
              <a:ext cx="1973111" cy="8951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367802" y="3243618"/>
              <a:ext cx="976832" cy="27699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buClr>
                  <a:srgbClr val="E24848"/>
                </a:buClr>
                <a:defRPr/>
              </a:pPr>
              <a:endParaRPr lang="zh-CN" altLang="en-US" sz="1200" noProof="1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81589" y="5151945"/>
              <a:ext cx="5627995" cy="5355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A05AFAA-F00A-41EA-8F64-EDCCA81E2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1350248"/>
            <a:ext cx="2879192" cy="5507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A7CCD-DF93-49CB-A999-1ED21B439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04" y="1350247"/>
            <a:ext cx="2879191" cy="55077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7FB277-FD73-41E4-B19A-7A5DE1B0D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36" y="1350247"/>
            <a:ext cx="2879191" cy="55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tile tx="-11430000" ty="3238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3"/>
            </p:custDataLst>
          </p:nvPr>
        </p:nvSpPr>
        <p:spPr>
          <a:xfrm>
            <a:off x="5027135" y="2307181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4"/>
            </p:custDataLst>
          </p:nvPr>
        </p:nvSpPr>
        <p:spPr>
          <a:xfrm>
            <a:off x="6577668" y="2077501"/>
            <a:ext cx="4116459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Why Choose This Project</a:t>
            </a:r>
            <a:endParaRPr lang="zh-CN" altLang="en-US" sz="32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6" name="MH_Others_1"/>
          <p:cNvSpPr txBox="1"/>
          <p:nvPr>
            <p:custDataLst>
              <p:tags r:id="rId5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spc="200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第</a:t>
            </a:r>
          </a:p>
        </p:txBody>
      </p:sp>
      <p:sp>
        <p:nvSpPr>
          <p:cNvPr id="17" name="MH_Others_2"/>
          <p:cNvSpPr txBox="1"/>
          <p:nvPr>
            <p:custDataLst>
              <p:tags r:id="rId6"/>
            </p:custDataLst>
          </p:nvPr>
        </p:nvSpPr>
        <p:spPr>
          <a:xfrm>
            <a:off x="5809975" y="3306169"/>
            <a:ext cx="631466" cy="7563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spc="20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章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2147276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34" name="五边形 33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spc="600" dirty="0">
                  <a:cs typeface="+mn-ea"/>
                  <a:sym typeface="+mn-lt"/>
                </a:rPr>
                <a:t>Why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23991" y="2073671"/>
            <a:ext cx="4732415" cy="3311364"/>
            <a:chOff x="875420" y="2123387"/>
            <a:chExt cx="4732415" cy="3311364"/>
          </a:xfrm>
        </p:grpSpPr>
        <p:grpSp>
          <p:nvGrpSpPr>
            <p:cNvPr id="39" name="组合 38"/>
            <p:cNvGrpSpPr/>
            <p:nvPr/>
          </p:nvGrpSpPr>
          <p:grpSpPr>
            <a:xfrm>
              <a:off x="875420" y="2123387"/>
              <a:ext cx="4732415" cy="2950925"/>
              <a:chOff x="875420" y="2123387"/>
              <a:chExt cx="4732415" cy="2950925"/>
            </a:xfrm>
          </p:grpSpPr>
          <p:sp>
            <p:nvSpPr>
              <p:cNvPr id="53" name="任意多边形: 形状 48"/>
              <p:cNvSpPr/>
              <p:nvPr/>
            </p:nvSpPr>
            <p:spPr>
              <a:xfrm>
                <a:off x="875420" y="2617148"/>
                <a:ext cx="218144" cy="218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0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文本框 49"/>
              <p:cNvSpPr txBox="1"/>
              <p:nvPr/>
            </p:nvSpPr>
            <p:spPr>
              <a:xfrm>
                <a:off x="1371496" y="2918845"/>
                <a:ext cx="2019258" cy="98073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400" dirty="0">
                  <a:cs typeface="+mn-ea"/>
                  <a:sym typeface="+mn-lt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351176" y="2123387"/>
                <a:ext cx="4256659" cy="295092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10000"/>
              </a:bodyPr>
              <a:lstStyle/>
              <a:p>
                <a:r>
                  <a:rPr lang="en-US" altLang="zh-CN" sz="2000" b="1" dirty="0">
                    <a:cs typeface="+mn-ea"/>
                    <a:sym typeface="+mn-lt"/>
                  </a:rPr>
                  <a:t>Reason One,</a:t>
                </a:r>
              </a:p>
              <a:p>
                <a:r>
                  <a:rPr lang="zh-CN" altLang="en-US" sz="2000" b="1" dirty="0">
                    <a:cs typeface="+mn-ea"/>
                    <a:sym typeface="+mn-lt"/>
                  </a:rPr>
                  <a:t>第一节课的作业是，通过操作</a:t>
                </a:r>
                <a:r>
                  <a:rPr lang="en-US" altLang="zh-CN" sz="2000" b="1" dirty="0" err="1">
                    <a:cs typeface="+mn-ea"/>
                    <a:sym typeface="+mn-lt"/>
                  </a:rPr>
                  <a:t>ibot</a:t>
                </a:r>
                <a:r>
                  <a:rPr lang="en-US" altLang="zh-CN" sz="2000" b="1" dirty="0">
                    <a:cs typeface="+mn-ea"/>
                    <a:sym typeface="+mn-lt"/>
                  </a:rPr>
                  <a:t> Cloud</a:t>
                </a:r>
                <a:r>
                  <a:rPr lang="zh-CN" altLang="en-US" sz="2000" b="1" dirty="0">
                    <a:cs typeface="+mn-ea"/>
                    <a:sym typeface="+mn-lt"/>
                  </a:rPr>
                  <a:t>实现一个微信机器人。在做这个机器人的时候从中获得了一些信息，对聊天机器人的制作有了一点理解，所以想尝试一些用自己的思路手写代码来做一个微信聊天机器人。</a:t>
                </a:r>
                <a:endParaRPr lang="en-US" altLang="zh-CN" sz="2000" b="1" dirty="0">
                  <a:cs typeface="+mn-ea"/>
                  <a:sym typeface="+mn-lt"/>
                </a:endParaRPr>
              </a:p>
              <a:p>
                <a:endParaRPr lang="en-US" altLang="zh-CN" sz="2000" b="1" dirty="0">
                  <a:cs typeface="+mn-ea"/>
                  <a:sym typeface="+mn-lt"/>
                </a:endParaRPr>
              </a:p>
              <a:p>
                <a:r>
                  <a:rPr lang="en-US" altLang="zh-CN" sz="2000" b="1" dirty="0">
                    <a:cs typeface="+mn-ea"/>
                    <a:sym typeface="+mn-lt"/>
                  </a:rPr>
                  <a:t>Reason Two,  </a:t>
                </a:r>
              </a:p>
              <a:p>
                <a:r>
                  <a:rPr lang="zh-CN" altLang="en-US" sz="2000" b="1" dirty="0">
                    <a:cs typeface="+mn-ea"/>
                    <a:sym typeface="+mn-lt"/>
                  </a:rPr>
                  <a:t>对这个学期学的东西做一个简单的综合运用，检验一下这个学期学的东西。</a:t>
                </a: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3910204" y="2499308"/>
              <a:ext cx="1697631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endParaRPr lang="zh-CN" altLang="en-US" sz="2000" b="1" dirty="0"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351176" y="4034481"/>
              <a:ext cx="2039578" cy="1400270"/>
              <a:chOff x="1351176" y="4034481"/>
              <a:chExt cx="2039578" cy="1400270"/>
            </a:xfrm>
          </p:grpSpPr>
          <p:sp>
            <p:nvSpPr>
              <p:cNvPr id="47" name="文本框 42"/>
              <p:cNvSpPr txBox="1"/>
              <p:nvPr/>
            </p:nvSpPr>
            <p:spPr>
              <a:xfrm>
                <a:off x="1371496" y="4454018"/>
                <a:ext cx="2019258" cy="98073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400" dirty="0">
                  <a:cs typeface="+mn-ea"/>
                  <a:sym typeface="+mn-lt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351176" y="4034481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endParaRPr lang="zh-CN" altLang="en-US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3910204" y="4034481"/>
              <a:ext cx="1697631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E6E9DE2-2B15-4C0A-B443-AE5CA20F6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5" y="1545942"/>
            <a:ext cx="4452279" cy="3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6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tile tx="-11430000" ty="3238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Number"/>
          <p:cNvSpPr/>
          <p:nvPr>
            <p:custDataLst>
              <p:tags r:id="rId3"/>
            </p:custDataLst>
          </p:nvPr>
        </p:nvSpPr>
        <p:spPr>
          <a:xfrm>
            <a:off x="5027135" y="2307181"/>
            <a:ext cx="1129618" cy="11296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8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PA_MH_Title"/>
          <p:cNvSpPr txBox="1"/>
          <p:nvPr>
            <p:custDataLst>
              <p:tags r:id="rId4"/>
            </p:custDataLst>
          </p:nvPr>
        </p:nvSpPr>
        <p:spPr>
          <a:xfrm>
            <a:off x="6602062" y="1977967"/>
            <a:ext cx="5001120" cy="12867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spc="600" dirty="0">
                <a:latin typeface="Arial Black" panose="020B0A04020102020204" pitchFamily="34" charset="0"/>
                <a:cs typeface="+mn-ea"/>
                <a:sym typeface="+mn-lt"/>
              </a:rPr>
              <a:t>How to Achieve the Project</a:t>
            </a:r>
            <a:endParaRPr lang="zh-CN" altLang="en-US" sz="3200" spc="600" dirty="0"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6" name="MH_Others_1"/>
          <p:cNvSpPr txBox="1"/>
          <p:nvPr>
            <p:custDataLst>
              <p:tags r:id="rId5"/>
            </p:custDataLst>
          </p:nvPr>
        </p:nvSpPr>
        <p:spPr>
          <a:xfrm>
            <a:off x="4307842" y="1464491"/>
            <a:ext cx="883953" cy="10269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spc="200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第</a:t>
            </a:r>
          </a:p>
        </p:txBody>
      </p:sp>
      <p:sp>
        <p:nvSpPr>
          <p:cNvPr id="17" name="MH_Others_2"/>
          <p:cNvSpPr txBox="1"/>
          <p:nvPr>
            <p:custDataLst>
              <p:tags r:id="rId6"/>
            </p:custDataLst>
          </p:nvPr>
        </p:nvSpPr>
        <p:spPr>
          <a:xfrm>
            <a:off x="5809975" y="3306169"/>
            <a:ext cx="631466" cy="7563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spc="20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章</a:t>
            </a:r>
          </a:p>
        </p:txBody>
      </p:sp>
      <p:sp>
        <p:nvSpPr>
          <p:cNvPr id="6" name="MH_Title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77668" y="3306169"/>
            <a:ext cx="4223535" cy="153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9626024"/>
      </p:ext>
    </p:extLst>
  </p:cSld>
  <p:clrMapOvr>
    <a:masterClrMapping/>
  </p:clrMapOvr>
  <p:transition spd="slow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3" grpId="0"/>
      <p:bldP spid="16" grpId="0"/>
      <p:bldP spid="1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  <p:tag name="ISPRING_PRESENTATION_TITLE" val="网络科技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OTHERS"/>
  <p:tag name="ID" val="626769"/>
  <p:tag name="MH_ORDER" val="NUMB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AUTOCOLOR" val="TRUE"/>
  <p:tag name="MH_TYPE" val="SECTION"/>
  <p:tag name="ID" val="6267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NUMBER"/>
  <p:tag name="ID" val="626769"/>
  <p:tag name="MH_ORDER" val="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5010702"/>
  <p:tag name="MH_LIBRARY" val="CONTENTS"/>
  <p:tag name="MH_TYPE" val="TITLE"/>
  <p:tag name="ID" val="626769"/>
  <p:tag name="MH_ORDER" val="NUMBER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1F608B"/>
      </a:hlink>
      <a:folHlink>
        <a:srgbClr val="BFBFBF"/>
      </a:folHlink>
    </a:clrScheme>
    <a:fontScheme name="temp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1455</Words>
  <Application>Microsoft Office PowerPoint</Application>
  <PresentationFormat>宽屏</PresentationFormat>
  <Paragraphs>196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微软雅黑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Jeff Xie</cp:lastModifiedBy>
  <cp:revision>109</cp:revision>
  <dcterms:created xsi:type="dcterms:W3CDTF">2017-07-24T17:10:39Z</dcterms:created>
  <dcterms:modified xsi:type="dcterms:W3CDTF">2019-01-06T14:40:49Z</dcterms:modified>
</cp:coreProperties>
</file>